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342" r:id="rId3"/>
    <p:sldId id="258"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65" r:id="rId21"/>
    <p:sldId id="359" r:id="rId22"/>
    <p:sldId id="360" r:id="rId23"/>
    <p:sldId id="361" r:id="rId24"/>
    <p:sldId id="362" r:id="rId25"/>
    <p:sldId id="363" r:id="rId26"/>
    <p:sldId id="364" r:id="rId27"/>
    <p:sldId id="366" r:id="rId28"/>
    <p:sldId id="368" r:id="rId2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FF"/>
    <a:srgbClr val="C5C5C5"/>
    <a:srgbClr val="FBF88C"/>
    <a:srgbClr val="D3C0F8"/>
    <a:srgbClr val="231BC9"/>
    <a:srgbClr val="E1F5FF"/>
    <a:srgbClr val="CC6600"/>
    <a:srgbClr val="FF66FF"/>
    <a:srgbClr val="2DFFC8"/>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62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2438400"/>
            <a:ext cx="9009063" cy="1052513"/>
            <a:chOff x="0" y="1536"/>
            <a:chExt cx="5675" cy="663"/>
          </a:xfrm>
        </p:grpSpPr>
        <p:grpSp>
          <p:nvGrpSpPr>
            <p:cNvPr id="12291" name="Group 3"/>
            <p:cNvGrpSpPr>
              <a:grpSpLocks/>
            </p:cNvGrpSpPr>
            <p:nvPr/>
          </p:nvGrpSpPr>
          <p:grpSpPr bwMode="auto">
            <a:xfrm>
              <a:off x="183" y="1604"/>
              <a:ext cx="448" cy="299"/>
              <a:chOff x="720" y="336"/>
              <a:chExt cx="624" cy="432"/>
            </a:xfrm>
          </p:grpSpPr>
          <p:sp>
            <p:nvSpPr>
              <p:cNvPr id="1229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a:p>
            </p:txBody>
          </p:sp>
          <p:sp>
            <p:nvSpPr>
              <p:cNvPr id="1229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a:p>
            </p:txBody>
          </p:sp>
        </p:grpSp>
        <p:grpSp>
          <p:nvGrpSpPr>
            <p:cNvPr id="12294" name="Group 6"/>
            <p:cNvGrpSpPr>
              <a:grpSpLocks/>
            </p:cNvGrpSpPr>
            <p:nvPr/>
          </p:nvGrpSpPr>
          <p:grpSpPr bwMode="auto">
            <a:xfrm>
              <a:off x="261" y="1870"/>
              <a:ext cx="465" cy="299"/>
              <a:chOff x="912" y="2640"/>
              <a:chExt cx="672" cy="432"/>
            </a:xfrm>
          </p:grpSpPr>
          <p:sp>
            <p:nvSpPr>
              <p:cNvPr id="1229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a:p>
            </p:txBody>
          </p:sp>
          <p:sp>
            <p:nvSpPr>
              <p:cNvPr id="1229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a:p>
            </p:txBody>
          </p:sp>
        </p:grpSp>
        <p:sp>
          <p:nvSpPr>
            <p:cNvPr id="1229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a:p>
          </p:txBody>
        </p:sp>
        <p:sp>
          <p:nvSpPr>
            <p:cNvPr id="1229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a:p>
          </p:txBody>
        </p:sp>
        <p:sp>
          <p:nvSpPr>
            <p:cNvPr id="1229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a:p>
          </p:txBody>
        </p:sp>
      </p:grpSp>
      <p:sp>
        <p:nvSpPr>
          <p:cNvPr id="12300"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230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230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1230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1230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347BF20-BE91-4A7E-BFD7-614F491BB5B6}"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3A7D22E-933C-4C9B-8065-C491F9FA22F5}"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9C17AF9-2470-48EC-9A1A-EF745F4798B8}"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媒体占位符 3"/>
          <p:cNvSpPr>
            <a:spLocks noGrp="1"/>
          </p:cNvSpPr>
          <p:nvPr>
            <p:ph type="media" sz="half" idx="2"/>
          </p:nvPr>
        </p:nvSpPr>
        <p:spPr>
          <a:xfrm>
            <a:off x="5145088" y="2017713"/>
            <a:ext cx="3810000" cy="4114800"/>
          </a:xfrm>
        </p:spPr>
        <p:txBody>
          <a:bodyPr/>
          <a:lstStyle/>
          <a:p>
            <a:endParaRPr lang="zh-CN" altLang="en-US"/>
          </a:p>
        </p:txBody>
      </p:sp>
      <p:sp>
        <p:nvSpPr>
          <p:cNvPr id="5" name="日期占位符 4"/>
          <p:cNvSpPr>
            <a:spLocks noGrp="1"/>
          </p:cNvSpPr>
          <p:nvPr>
            <p:ph type="dt" sz="half" idx="10"/>
          </p:nvPr>
        </p:nvSpPr>
        <p:spPr>
          <a:xfrm>
            <a:off x="1162050" y="6243638"/>
            <a:ext cx="19050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3657600" y="6243638"/>
            <a:ext cx="2895600" cy="4572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7042150" y="6243638"/>
            <a:ext cx="1905000" cy="457200"/>
          </a:xfrm>
        </p:spPr>
        <p:txBody>
          <a:bodyPr/>
          <a:lstStyle>
            <a:lvl1pPr>
              <a:defRPr/>
            </a:lvl1pPr>
          </a:lstStyle>
          <a:p>
            <a:fld id="{F86F7ECC-0325-42A7-A83E-EFFFB832C696}"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BBE3D02-90F6-4B24-BF8E-442687225736}"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D8F7012-1743-441C-A47B-34DE1DAE4B91}"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457D259-EB74-4AE4-8E31-672D7F0E6007}"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184741B-928D-4134-9775-B6A87A73A8E4}"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1DFA5FBD-3B7B-43E9-B81C-C56BD77D1BD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066F9AD9-F90B-4B87-A3E9-1FFBD49BE8D6}"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C40D8B0-0D5D-4574-8C07-C0F43EF3A1AE}"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29FA6E7-88AF-4743-8709-813C0AC7A559}"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zh-CN" altLang="zh-CN" sz="2400"/>
          </a:p>
        </p:txBody>
      </p:sp>
      <p:sp>
        <p:nvSpPr>
          <p:cNvPr id="1126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126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zh-CN" altLang="zh-CN" sz="2400"/>
          </a:p>
        </p:txBody>
      </p:sp>
      <p:sp>
        <p:nvSpPr>
          <p:cNvPr id="1126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127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zh-CN" sz="2400"/>
          </a:p>
        </p:txBody>
      </p:sp>
      <p:sp>
        <p:nvSpPr>
          <p:cNvPr id="1127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zh-CN" altLang="zh-CN" sz="2400"/>
          </a:p>
        </p:txBody>
      </p:sp>
      <p:sp>
        <p:nvSpPr>
          <p:cNvPr id="1127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1127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127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27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1127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zh-CN"/>
          </a:p>
        </p:txBody>
      </p:sp>
      <p:sp>
        <p:nvSpPr>
          <p:cNvPr id="1127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B5F9DC8-2E76-418E-9C73-F1F975787F9E}"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charset="-122"/>
        </a:defRPr>
      </a:lvl2pPr>
      <a:lvl3pPr algn="l" rtl="0" fontAlgn="base">
        <a:spcBef>
          <a:spcPct val="0"/>
        </a:spcBef>
        <a:spcAft>
          <a:spcPct val="0"/>
        </a:spcAft>
        <a:defRPr sz="4400">
          <a:solidFill>
            <a:schemeClr val="tx2"/>
          </a:solidFill>
          <a:latin typeface="Tahoma" pitchFamily="34" charset="0"/>
          <a:ea typeface="宋体" charset="-122"/>
        </a:defRPr>
      </a:lvl3pPr>
      <a:lvl4pPr algn="l" rtl="0" fontAlgn="base">
        <a:spcBef>
          <a:spcPct val="0"/>
        </a:spcBef>
        <a:spcAft>
          <a:spcPct val="0"/>
        </a:spcAft>
        <a:defRPr sz="4400">
          <a:solidFill>
            <a:schemeClr val="tx2"/>
          </a:solidFill>
          <a:latin typeface="Tahoma" pitchFamily="34" charset="0"/>
          <a:ea typeface="宋体" charset="-122"/>
        </a:defRPr>
      </a:lvl4pPr>
      <a:lvl5pPr algn="l" rtl="0" fontAlgn="base">
        <a:spcBef>
          <a:spcPct val="0"/>
        </a:spcBef>
        <a:spcAft>
          <a:spcPct val="0"/>
        </a:spcAft>
        <a:defRPr sz="4400">
          <a:solidFill>
            <a:schemeClr val="tx2"/>
          </a:solidFill>
          <a:latin typeface="Tahoma" pitchFamily="34" charset="0"/>
          <a:ea typeface="宋体" charset="-122"/>
        </a:defRPr>
      </a:lvl5pPr>
      <a:lvl6pPr marL="457200" algn="l" rtl="0" fontAlgn="base">
        <a:spcBef>
          <a:spcPct val="0"/>
        </a:spcBef>
        <a:spcAft>
          <a:spcPct val="0"/>
        </a:spcAft>
        <a:defRPr sz="4400">
          <a:solidFill>
            <a:schemeClr val="tx2"/>
          </a:solidFill>
          <a:latin typeface="Tahoma" pitchFamily="34" charset="0"/>
          <a:ea typeface="宋体" charset="-122"/>
        </a:defRPr>
      </a:lvl6pPr>
      <a:lvl7pPr marL="914400" algn="l" rtl="0" fontAlgn="base">
        <a:spcBef>
          <a:spcPct val="0"/>
        </a:spcBef>
        <a:spcAft>
          <a:spcPct val="0"/>
        </a:spcAft>
        <a:defRPr sz="4400">
          <a:solidFill>
            <a:schemeClr val="tx2"/>
          </a:solidFill>
          <a:latin typeface="Tahoma" pitchFamily="34" charset="0"/>
          <a:ea typeface="宋体" charset="-122"/>
        </a:defRPr>
      </a:lvl7pPr>
      <a:lvl8pPr marL="1371600" algn="l" rtl="0" fontAlgn="base">
        <a:spcBef>
          <a:spcPct val="0"/>
        </a:spcBef>
        <a:spcAft>
          <a:spcPct val="0"/>
        </a:spcAft>
        <a:defRPr sz="4400">
          <a:solidFill>
            <a:schemeClr val="tx2"/>
          </a:solidFill>
          <a:latin typeface="Tahoma" pitchFamily="34" charset="0"/>
          <a:ea typeface="宋体" charset="-122"/>
        </a:defRPr>
      </a:lvl8pPr>
      <a:lvl9pPr marL="1828800" algn="l" rtl="0" fontAlgn="base">
        <a:spcBef>
          <a:spcPct val="0"/>
        </a:spcBef>
        <a:spcAft>
          <a:spcPct val="0"/>
        </a:spcAft>
        <a:defRPr sz="4400">
          <a:solidFill>
            <a:schemeClr val="tx2"/>
          </a:solidFill>
          <a:latin typeface="Tahoma" pitchFamily="34" charset="0"/>
          <a:ea typeface="宋体"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microsoft.com/office/2007/relationships/hdphoto" Target="NUL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blip>
          <a:srcRect l="12520" r="1252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无碳小车决赛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44" name="TextBox 43"/>
          <p:cNvSpPr txBox="1"/>
          <p:nvPr/>
        </p:nvSpPr>
        <p:spPr>
          <a:xfrm>
            <a:off x="1142976" y="2357430"/>
            <a:ext cx="7143799" cy="1477328"/>
          </a:xfrm>
          <a:prstGeom prst="rect">
            <a:avLst/>
          </a:prstGeom>
          <a:noFill/>
        </p:spPr>
        <p:txBody>
          <a:bodyPr wrap="square" rtlCol="0">
            <a:spAutoFit/>
          </a:bodyPr>
          <a:lstStyle/>
          <a:p>
            <a:pPr>
              <a:lnSpc>
                <a:spcPct val="150000"/>
              </a:lnSpc>
            </a:pPr>
            <a:r>
              <a:rPr lang="en-US" altLang="zh-CN" sz="2000" dirty="0" smtClean="0">
                <a:solidFill>
                  <a:srgbClr val="FF0000"/>
                </a:solidFill>
                <a:latin typeface="黑体" pitchFamily="49" charset="-122"/>
                <a:ea typeface="黑体" pitchFamily="49" charset="-122"/>
              </a:rPr>
              <a:t>④</a:t>
            </a:r>
            <a:r>
              <a:rPr lang="zh-CN" altLang="en-US" sz="2000" dirty="0" smtClean="0">
                <a:solidFill>
                  <a:srgbClr val="FF0000"/>
                </a:solidFill>
                <a:latin typeface="黑体" pitchFamily="49" charset="-122"/>
                <a:ea typeface="黑体" pitchFamily="49" charset="-122"/>
              </a:rPr>
              <a:t>现场问辩环节</a:t>
            </a:r>
          </a:p>
          <a:p>
            <a:pPr>
              <a:lnSpc>
                <a:spcPct val="150000"/>
              </a:lnSpc>
            </a:pPr>
            <a:r>
              <a:rPr lang="zh-CN" altLang="en-US" sz="2000" dirty="0" smtClean="0">
                <a:latin typeface="+mn-ea"/>
                <a:ea typeface="+mn-ea"/>
              </a:rPr>
              <a:t>经各队自愿申请产生参加答辩环节的参赛队。答辩问题涉及本队参赛作品的设计、制造工艺、成本及管理等相关知识。</a:t>
            </a:r>
            <a:endParaRPr lang="zh-CN" altLang="en-US" sz="2000" dirty="0">
              <a:latin typeface="+mn-ea"/>
              <a:ea typeface="+mn-ea"/>
            </a:endParaRPr>
          </a:p>
        </p:txBody>
      </p:sp>
      <p:sp>
        <p:nvSpPr>
          <p:cNvPr id="7" name="Text Box 23"/>
          <p:cNvSpPr txBox="1">
            <a:spLocks noChangeArrowheads="1"/>
          </p:cNvSpPr>
          <p:nvPr/>
        </p:nvSpPr>
        <p:spPr bwMode="auto">
          <a:xfrm>
            <a:off x="1643042" y="3857628"/>
            <a:ext cx="5617243" cy="400110"/>
          </a:xfrm>
          <a:prstGeom prst="rect">
            <a:avLst/>
          </a:prstGeom>
          <a:noFill/>
          <a:ln w="9525">
            <a:noFill/>
            <a:miter lim="800000"/>
            <a:headEnd/>
            <a:tailEnd/>
          </a:ln>
          <a:effectLst/>
        </p:spPr>
        <p:txBody>
          <a:bodyPr wrap="none">
            <a:spAutoFit/>
          </a:bodyPr>
          <a:lstStyle/>
          <a:p>
            <a:r>
              <a:rPr lang="zh-CN" altLang="en-US" sz="2000" b="1" dirty="0" smtClean="0"/>
              <a:t>问辩得分</a:t>
            </a:r>
            <a:r>
              <a:rPr lang="en-US" altLang="zh-CN" sz="2000" b="1" dirty="0" smtClean="0"/>
              <a:t>=</a:t>
            </a:r>
            <a:r>
              <a:rPr lang="zh-CN" altLang="en-US" sz="2000" dirty="0"/>
              <a:t>（</a:t>
            </a:r>
            <a:r>
              <a:rPr lang="zh-CN" altLang="en-US" sz="2000" b="1" dirty="0"/>
              <a:t>参加答辩队数</a:t>
            </a:r>
            <a:r>
              <a:rPr lang="en-US" altLang="zh-CN" sz="2000" b="1" dirty="0"/>
              <a:t>+1</a:t>
            </a:r>
            <a:r>
              <a:rPr lang="zh-CN" altLang="en-US" sz="2000" dirty="0"/>
              <a:t>）</a:t>
            </a:r>
            <a:r>
              <a:rPr lang="en-US" altLang="zh-CN" sz="2000" b="1" dirty="0"/>
              <a:t>/2  - </a:t>
            </a:r>
            <a:r>
              <a:rPr lang="zh-CN" altLang="en-US" sz="2000" b="1" dirty="0"/>
              <a:t>本队名次 </a:t>
            </a:r>
          </a:p>
        </p:txBody>
      </p:sp>
      <p:sp>
        <p:nvSpPr>
          <p:cNvPr id="8" name="Text Box 24"/>
          <p:cNvSpPr txBox="1">
            <a:spLocks noChangeArrowheads="1"/>
          </p:cNvSpPr>
          <p:nvPr/>
        </p:nvSpPr>
        <p:spPr bwMode="auto">
          <a:xfrm>
            <a:off x="1280426" y="4357694"/>
            <a:ext cx="6934912" cy="1938992"/>
          </a:xfrm>
          <a:prstGeom prst="rect">
            <a:avLst/>
          </a:prstGeom>
          <a:noFill/>
          <a:ln w="9525">
            <a:noFill/>
            <a:miter lim="800000"/>
            <a:headEnd/>
            <a:tailEnd/>
          </a:ln>
          <a:effectLst/>
        </p:spPr>
        <p:txBody>
          <a:bodyPr wrap="none">
            <a:spAutoFit/>
          </a:bodyPr>
          <a:lstStyle/>
          <a:p>
            <a:r>
              <a:rPr lang="zh-CN" altLang="en-US" sz="2400" dirty="0" smtClean="0"/>
              <a:t> </a:t>
            </a:r>
            <a:r>
              <a:rPr lang="en-US" altLang="zh-CN" dirty="0"/>
              <a:t>3</a:t>
            </a:r>
            <a:r>
              <a:rPr lang="zh-CN" altLang="en-US" dirty="0"/>
              <a:t>个队参加答辩，第</a:t>
            </a:r>
            <a:r>
              <a:rPr lang="en-US" altLang="zh-CN" dirty="0"/>
              <a:t>1</a:t>
            </a:r>
            <a:r>
              <a:rPr lang="zh-CN" altLang="en-US" dirty="0"/>
              <a:t>名得</a:t>
            </a:r>
            <a:r>
              <a:rPr lang="en-US" altLang="zh-CN" dirty="0"/>
              <a:t>1</a:t>
            </a:r>
            <a:r>
              <a:rPr lang="zh-CN" altLang="en-US" dirty="0"/>
              <a:t>分，第</a:t>
            </a:r>
            <a:r>
              <a:rPr lang="en-US" altLang="zh-CN" dirty="0"/>
              <a:t>2</a:t>
            </a:r>
            <a:r>
              <a:rPr lang="zh-CN" altLang="en-US" dirty="0"/>
              <a:t>名得</a:t>
            </a:r>
            <a:r>
              <a:rPr lang="en-US" altLang="zh-CN" dirty="0"/>
              <a:t>0</a:t>
            </a:r>
            <a:r>
              <a:rPr lang="zh-CN" altLang="en-US" dirty="0"/>
              <a:t>分，最后一名得 </a:t>
            </a:r>
            <a:r>
              <a:rPr lang="en-US" altLang="zh-CN" dirty="0"/>
              <a:t>-1 </a:t>
            </a:r>
            <a:r>
              <a:rPr lang="zh-CN" altLang="en-US" dirty="0"/>
              <a:t>分。</a:t>
            </a:r>
          </a:p>
          <a:p>
            <a:r>
              <a:rPr lang="zh-CN" altLang="en-US" sz="2400" dirty="0"/>
              <a:t> </a:t>
            </a:r>
            <a:r>
              <a:rPr lang="en-US" altLang="zh-CN" dirty="0"/>
              <a:t>5</a:t>
            </a:r>
            <a:r>
              <a:rPr lang="zh-CN" altLang="en-US" dirty="0"/>
              <a:t>个队参加答辩，第</a:t>
            </a:r>
            <a:r>
              <a:rPr lang="en-US" altLang="zh-CN" dirty="0"/>
              <a:t>1</a:t>
            </a:r>
            <a:r>
              <a:rPr lang="zh-CN" altLang="en-US" dirty="0"/>
              <a:t>名得</a:t>
            </a:r>
            <a:r>
              <a:rPr lang="en-US" altLang="zh-CN" dirty="0"/>
              <a:t>2</a:t>
            </a:r>
            <a:r>
              <a:rPr lang="zh-CN" altLang="en-US" dirty="0"/>
              <a:t>分，第</a:t>
            </a:r>
            <a:r>
              <a:rPr lang="en-US" altLang="zh-CN" dirty="0"/>
              <a:t>3</a:t>
            </a:r>
            <a:r>
              <a:rPr lang="zh-CN" altLang="en-US" dirty="0"/>
              <a:t>名得</a:t>
            </a:r>
            <a:r>
              <a:rPr lang="en-US" altLang="zh-CN" dirty="0"/>
              <a:t>0</a:t>
            </a:r>
            <a:r>
              <a:rPr lang="zh-CN" altLang="en-US" dirty="0"/>
              <a:t>分，最后一名得 </a:t>
            </a:r>
            <a:r>
              <a:rPr lang="en-US" altLang="zh-CN" dirty="0"/>
              <a:t>-2 </a:t>
            </a:r>
            <a:r>
              <a:rPr lang="zh-CN" altLang="en-US" dirty="0"/>
              <a:t>分。</a:t>
            </a:r>
          </a:p>
          <a:p>
            <a:r>
              <a:rPr lang="zh-CN" altLang="en-US" sz="2400" dirty="0"/>
              <a:t> </a:t>
            </a:r>
            <a:r>
              <a:rPr lang="en-US" altLang="zh-CN" dirty="0"/>
              <a:t>7</a:t>
            </a:r>
            <a:r>
              <a:rPr lang="zh-CN" altLang="en-US" dirty="0"/>
              <a:t>个队参加答辩，第</a:t>
            </a:r>
            <a:r>
              <a:rPr lang="en-US" altLang="zh-CN" dirty="0"/>
              <a:t>1</a:t>
            </a:r>
            <a:r>
              <a:rPr lang="zh-CN" altLang="en-US" dirty="0"/>
              <a:t>名得</a:t>
            </a:r>
            <a:r>
              <a:rPr lang="en-US" altLang="zh-CN" dirty="0"/>
              <a:t>3</a:t>
            </a:r>
            <a:r>
              <a:rPr lang="zh-CN" altLang="en-US" dirty="0"/>
              <a:t>分，第</a:t>
            </a:r>
            <a:r>
              <a:rPr lang="en-US" altLang="zh-CN" dirty="0"/>
              <a:t>4</a:t>
            </a:r>
            <a:r>
              <a:rPr lang="zh-CN" altLang="en-US" dirty="0"/>
              <a:t>名得</a:t>
            </a:r>
            <a:r>
              <a:rPr lang="en-US" altLang="zh-CN" dirty="0"/>
              <a:t>0</a:t>
            </a:r>
            <a:r>
              <a:rPr lang="zh-CN" altLang="en-US" dirty="0"/>
              <a:t>分，最后一名得 </a:t>
            </a:r>
            <a:r>
              <a:rPr lang="en-US" altLang="zh-CN" dirty="0"/>
              <a:t>-3 </a:t>
            </a:r>
            <a:r>
              <a:rPr lang="zh-CN" altLang="en-US" dirty="0"/>
              <a:t>分。</a:t>
            </a:r>
          </a:p>
          <a:p>
            <a:r>
              <a:rPr lang="zh-CN" altLang="en-US" sz="2400" dirty="0"/>
              <a:t> </a:t>
            </a:r>
            <a:r>
              <a:rPr lang="en-US" altLang="zh-CN" dirty="0"/>
              <a:t>9</a:t>
            </a:r>
            <a:r>
              <a:rPr lang="zh-CN" altLang="en-US" dirty="0"/>
              <a:t>个队参加答辩，第</a:t>
            </a:r>
            <a:r>
              <a:rPr lang="en-US" altLang="zh-CN" dirty="0"/>
              <a:t>1</a:t>
            </a:r>
            <a:r>
              <a:rPr lang="zh-CN" altLang="en-US" dirty="0"/>
              <a:t>名得</a:t>
            </a:r>
            <a:r>
              <a:rPr lang="en-US" altLang="zh-CN" dirty="0"/>
              <a:t>4</a:t>
            </a:r>
            <a:r>
              <a:rPr lang="zh-CN" altLang="en-US" dirty="0"/>
              <a:t>分，第</a:t>
            </a:r>
            <a:r>
              <a:rPr lang="en-US" altLang="zh-CN" dirty="0"/>
              <a:t>5</a:t>
            </a:r>
            <a:r>
              <a:rPr lang="zh-CN" altLang="en-US" dirty="0"/>
              <a:t>名得</a:t>
            </a:r>
            <a:r>
              <a:rPr lang="en-US" altLang="zh-CN" dirty="0"/>
              <a:t>0</a:t>
            </a:r>
            <a:r>
              <a:rPr lang="zh-CN" altLang="en-US" dirty="0"/>
              <a:t>分，最后一名得 </a:t>
            </a:r>
            <a:r>
              <a:rPr lang="en-US" altLang="zh-CN" dirty="0"/>
              <a:t>-4 </a:t>
            </a:r>
            <a:r>
              <a:rPr lang="zh-CN" altLang="en-US" dirty="0"/>
              <a:t>分。</a:t>
            </a:r>
          </a:p>
          <a:p>
            <a:r>
              <a:rPr lang="en-US" altLang="zh-CN" dirty="0"/>
              <a:t>11</a:t>
            </a:r>
            <a:r>
              <a:rPr lang="zh-CN" altLang="en-US" dirty="0"/>
              <a:t>个队参加答辩，第</a:t>
            </a:r>
            <a:r>
              <a:rPr lang="en-US" altLang="zh-CN" dirty="0"/>
              <a:t>1</a:t>
            </a:r>
            <a:r>
              <a:rPr lang="zh-CN" altLang="en-US" dirty="0"/>
              <a:t>名得</a:t>
            </a:r>
            <a:r>
              <a:rPr lang="en-US" altLang="zh-CN" dirty="0"/>
              <a:t>5</a:t>
            </a:r>
            <a:r>
              <a:rPr lang="zh-CN" altLang="en-US" dirty="0"/>
              <a:t>分，第</a:t>
            </a:r>
            <a:r>
              <a:rPr lang="en-US" altLang="zh-CN" dirty="0"/>
              <a:t>6</a:t>
            </a:r>
            <a:r>
              <a:rPr lang="zh-CN" altLang="en-US" dirty="0"/>
              <a:t>名得</a:t>
            </a:r>
            <a:r>
              <a:rPr lang="en-US" altLang="zh-CN" dirty="0"/>
              <a:t>0</a:t>
            </a:r>
            <a:r>
              <a:rPr lang="zh-CN" altLang="en-US" dirty="0"/>
              <a:t>分，最后一名得 </a:t>
            </a:r>
            <a:r>
              <a:rPr lang="en-US" altLang="zh-CN" dirty="0"/>
              <a:t>-5 </a:t>
            </a:r>
            <a:r>
              <a:rPr lang="zh-CN" altLang="en-US" dirty="0"/>
              <a:t>分。</a:t>
            </a:r>
            <a:r>
              <a:rPr lang="zh-CN" alt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linds(horizontal)">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linds(horizontal)">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无碳小车决赛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42" name="矩形 41"/>
          <p:cNvSpPr/>
          <p:nvPr/>
        </p:nvSpPr>
        <p:spPr>
          <a:xfrm>
            <a:off x="785786" y="2643182"/>
            <a:ext cx="7858180" cy="830997"/>
          </a:xfrm>
          <a:prstGeom prst="rect">
            <a:avLst/>
          </a:prstGeom>
          <a:solidFill>
            <a:srgbClr val="FBF88C"/>
          </a:solidFill>
          <a:ln>
            <a:solidFill>
              <a:srgbClr val="FF0000"/>
            </a:solidFill>
          </a:ln>
        </p:spPr>
        <p:txBody>
          <a:bodyPr wrap="square">
            <a:spAutoFit/>
          </a:bodyPr>
          <a:lstStyle/>
          <a:p>
            <a:r>
              <a:rPr lang="zh-CN" altLang="en-US" sz="2400" dirty="0" smtClean="0"/>
              <a:t>得分：各赛项总得分 </a:t>
            </a:r>
            <a:r>
              <a:rPr lang="en-US" altLang="zh-CN" sz="2400" dirty="0" smtClean="0"/>
              <a:t>= </a:t>
            </a:r>
            <a:r>
              <a:rPr lang="zh-CN" altLang="en-US" sz="2400" dirty="0" smtClean="0"/>
              <a:t>淘汰赛得分 </a:t>
            </a:r>
            <a:r>
              <a:rPr lang="en-US" altLang="zh-CN" sz="2400" dirty="0" smtClean="0"/>
              <a:t>+ </a:t>
            </a:r>
            <a:r>
              <a:rPr lang="zh-CN" altLang="en-US" sz="2400" dirty="0" smtClean="0"/>
              <a:t>决赛小车运行得分</a:t>
            </a:r>
            <a:endParaRPr lang="en-US" altLang="zh-CN" sz="2400" dirty="0" smtClean="0"/>
          </a:p>
          <a:p>
            <a:r>
              <a:rPr lang="en-US" altLang="zh-CN" sz="2400" dirty="0"/>
              <a:t> </a:t>
            </a:r>
            <a:r>
              <a:rPr lang="en-US" altLang="zh-CN" sz="2400" dirty="0" smtClean="0"/>
              <a:t>                                </a:t>
            </a:r>
            <a:r>
              <a:rPr lang="zh-CN" altLang="en-US" sz="2400" dirty="0" smtClean="0"/>
              <a:t>     </a:t>
            </a:r>
            <a:r>
              <a:rPr lang="en-US" altLang="zh-CN" sz="2400" dirty="0" smtClean="0"/>
              <a:t>- </a:t>
            </a:r>
            <a:r>
              <a:rPr lang="zh-CN" altLang="en-US" sz="2400" dirty="0" smtClean="0"/>
              <a:t>违规及超时扣分</a:t>
            </a:r>
            <a:r>
              <a:rPr lang="en-US" altLang="zh-CN" sz="2400" dirty="0" smtClean="0"/>
              <a:t>+</a:t>
            </a:r>
            <a:r>
              <a:rPr lang="zh-CN" altLang="en-US" sz="2400" dirty="0" smtClean="0"/>
              <a:t>问辩得分</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500306"/>
            <a:ext cx="7572428" cy="3621954"/>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在规定场地内自主</a:t>
            </a:r>
            <a:r>
              <a:rPr lang="zh-CN" altLang="en-US" sz="2000" dirty="0" smtClean="0"/>
              <a:t>行走；</a:t>
            </a:r>
            <a:endParaRPr lang="en-US" altLang="zh-CN" sz="2000" dirty="0" smtClean="0"/>
          </a:p>
          <a:p>
            <a:pPr>
              <a:lnSpc>
                <a:spcPts val="3500"/>
              </a:lnSpc>
              <a:buClr>
                <a:srgbClr val="231BC9"/>
              </a:buClr>
              <a:buFont typeface="Wingdings" pitchFamily="2" charset="2"/>
              <a:buChar char="Ø"/>
            </a:pPr>
            <a:r>
              <a:rPr lang="zh-CN" altLang="en-US" sz="2000" dirty="0" smtClean="0"/>
              <a:t>根据现场抽签决定抓取物料的类型；</a:t>
            </a:r>
            <a:endParaRPr lang="en-US" altLang="zh-CN" sz="2000" dirty="0" smtClean="0"/>
          </a:p>
          <a:p>
            <a:pPr>
              <a:lnSpc>
                <a:spcPts val="3500"/>
              </a:lnSpc>
              <a:buClr>
                <a:srgbClr val="231BC9"/>
              </a:buClr>
              <a:buFont typeface="Wingdings" pitchFamily="2" charset="2"/>
              <a:buChar char="Ø"/>
            </a:pPr>
            <a:r>
              <a:rPr lang="zh-CN" altLang="en-US" sz="2000" dirty="0" smtClean="0"/>
              <a:t>现场设计机器人末端抓取装置（手爪），使用</a:t>
            </a:r>
            <a:r>
              <a:rPr lang="en-US" sz="2000" dirty="0" smtClean="0"/>
              <a:t>3D</a:t>
            </a:r>
            <a:r>
              <a:rPr lang="zh-CN" altLang="en-US" sz="2000" dirty="0" smtClean="0"/>
              <a:t>打印或激光切割设备完成制造，安装于参赛机器人手臂末端后进行现场运行比赛。</a:t>
            </a:r>
          </a:p>
          <a:p>
            <a:pPr>
              <a:lnSpc>
                <a:spcPts val="3500"/>
              </a:lnSpc>
              <a:buClr>
                <a:srgbClr val="231BC9"/>
              </a:buClr>
              <a:buFont typeface="Wingdings" pitchFamily="2" charset="2"/>
              <a:buChar char="Ø"/>
            </a:pPr>
            <a:r>
              <a:rPr lang="zh-CN" altLang="en-US" sz="2000" dirty="0" smtClean="0"/>
              <a:t>通过</a:t>
            </a:r>
            <a:r>
              <a:rPr lang="zh-CN" altLang="en-US" sz="2000" dirty="0"/>
              <a:t>扫描阅读二维码领取</a:t>
            </a:r>
            <a:r>
              <a:rPr lang="zh-CN" altLang="en-US" sz="2000" dirty="0" smtClean="0"/>
              <a:t>任务；</a:t>
            </a:r>
            <a:endParaRPr lang="en-US" altLang="zh-CN" sz="2000" dirty="0" smtClean="0"/>
          </a:p>
          <a:p>
            <a:pPr>
              <a:lnSpc>
                <a:spcPts val="3500"/>
              </a:lnSpc>
              <a:buClr>
                <a:srgbClr val="231BC9"/>
              </a:buClr>
              <a:buFont typeface="Wingdings" pitchFamily="2" charset="2"/>
              <a:buChar char="Ø"/>
            </a:pPr>
            <a:r>
              <a:rPr lang="zh-CN" altLang="en-US" sz="2000" dirty="0" smtClean="0"/>
              <a:t>自主</a:t>
            </a:r>
            <a:r>
              <a:rPr lang="zh-CN" altLang="en-US" sz="2000" dirty="0"/>
              <a:t>寻找、识别任务指定的</a:t>
            </a:r>
            <a:r>
              <a:rPr lang="zh-CN" altLang="en-US" sz="2000" dirty="0" smtClean="0"/>
              <a:t>物料；</a:t>
            </a:r>
            <a:endParaRPr lang="en-US" altLang="zh-CN" sz="2000" dirty="0" smtClean="0"/>
          </a:p>
          <a:p>
            <a:pPr>
              <a:lnSpc>
                <a:spcPts val="3500"/>
              </a:lnSpc>
              <a:buClr>
                <a:srgbClr val="231BC9"/>
              </a:buClr>
              <a:buFont typeface="Wingdings" pitchFamily="2" charset="2"/>
              <a:buChar char="Ø"/>
            </a:pPr>
            <a:r>
              <a:rPr lang="zh-CN" altLang="en-US" sz="2000" dirty="0" smtClean="0"/>
              <a:t>按</a:t>
            </a:r>
            <a:r>
              <a:rPr lang="zh-CN" altLang="en-US" sz="2000" dirty="0"/>
              <a:t>任务要求的顺序将其搬运至指定的存放地点，并按照要求的位置和方向摆放</a:t>
            </a:r>
            <a:r>
              <a:rPr lang="zh-CN" altLang="en-US" sz="2000" dirty="0" smtClean="0"/>
              <a:t>。</a:t>
            </a:r>
            <a:endParaRPr lang="en-US" altLang="zh-CN"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1828129"/>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应具有场地目标位置识别、自主路径规划、自主移动、二维码读取、物料颜色识别或形状识别、物料抓取和搬运等功能</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全部</a:t>
            </a:r>
            <a:r>
              <a:rPr lang="zh-CN" altLang="en-US" sz="2000" dirty="0"/>
              <a:t>竞赛过程由机器人自主运行，不允许使用遥控等人工交互手段及除机器人本体之外的任何辅助装置。</a:t>
            </a:r>
            <a:endParaRPr lang="en-US" altLang="zh-CN" sz="2000" dirty="0" smtClean="0"/>
          </a:p>
        </p:txBody>
      </p:sp>
      <p:sp>
        <p:nvSpPr>
          <p:cNvPr id="7" name="TextBox 6"/>
          <p:cNvSpPr txBox="1"/>
          <p:nvPr/>
        </p:nvSpPr>
        <p:spPr>
          <a:xfrm>
            <a:off x="1214414" y="2500306"/>
            <a:ext cx="3005951" cy="400110"/>
          </a:xfrm>
          <a:prstGeom prst="rect">
            <a:avLst/>
          </a:prstGeom>
          <a:noFill/>
        </p:spPr>
        <p:txBody>
          <a:bodyPr wrap="none" rtlCol="0">
            <a:spAutoFit/>
          </a:bodyPr>
          <a:lstStyle/>
          <a:p>
            <a:r>
              <a:rPr lang="zh-CN" altLang="en-US" sz="2000" dirty="0" smtClean="0">
                <a:solidFill>
                  <a:srgbClr val="FF0000"/>
                </a:solidFill>
              </a:rPr>
              <a:t>①参赛机器人的功能要求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3173113"/>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主控电路采用嵌入式解决方案（包括嵌入式微控制器等），实现二维码读取、自主定位、物料识别、以及路径规划及运动控制等功能，所用传感器和电机的种类及数量不限</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设计</a:t>
            </a:r>
            <a:r>
              <a:rPr lang="zh-CN" altLang="en-US" sz="2000" dirty="0"/>
              <a:t>制作主控电路版</a:t>
            </a:r>
            <a:r>
              <a:rPr lang="zh-CN" altLang="en-US" sz="2000" dirty="0" smtClean="0"/>
              <a:t>，其上</a:t>
            </a:r>
            <a:r>
              <a:rPr lang="zh-CN" altLang="en-US" sz="2000" dirty="0"/>
              <a:t>须带有电机驱动电路及任务内容显示装置，该显示装置能够持续显示二维码任务信息直至比赛结束</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机器人</a:t>
            </a:r>
            <a:r>
              <a:rPr lang="zh-CN" altLang="en-US" sz="2000" dirty="0"/>
              <a:t>驱动电源供电电压限制在</a:t>
            </a:r>
            <a:r>
              <a:rPr lang="en-US" sz="2000" dirty="0"/>
              <a:t>12V</a:t>
            </a:r>
            <a:r>
              <a:rPr lang="zh-CN" altLang="en-US" sz="2000" dirty="0"/>
              <a:t>以下（</a:t>
            </a:r>
            <a:r>
              <a:rPr lang="zh-CN" altLang="en-US" sz="2000" dirty="0" smtClean="0"/>
              <a:t>含），</a:t>
            </a:r>
            <a:r>
              <a:rPr lang="zh-CN" altLang="en-US" sz="2000" dirty="0"/>
              <a:t>电池随车装载，场内赛程中不能更换。</a:t>
            </a:r>
            <a:endParaRPr lang="en-US" altLang="zh-CN" sz="2000" dirty="0" smtClean="0"/>
          </a:p>
        </p:txBody>
      </p:sp>
      <p:sp>
        <p:nvSpPr>
          <p:cNvPr id="7" name="TextBox 6"/>
          <p:cNvSpPr txBox="1"/>
          <p:nvPr/>
        </p:nvSpPr>
        <p:spPr>
          <a:xfrm>
            <a:off x="1214414" y="2500306"/>
            <a:ext cx="3775393" cy="400110"/>
          </a:xfrm>
          <a:prstGeom prst="rect">
            <a:avLst/>
          </a:prstGeom>
          <a:noFill/>
        </p:spPr>
        <p:txBody>
          <a:bodyPr wrap="none" rtlCol="0">
            <a:spAutoFit/>
          </a:bodyPr>
          <a:lstStyle/>
          <a:p>
            <a:r>
              <a:rPr lang="zh-CN" altLang="en-US" sz="2000" dirty="0" smtClean="0">
                <a:solidFill>
                  <a:srgbClr val="FF0000"/>
                </a:solidFill>
              </a:rPr>
              <a:t>②参赛机器人的电控及驱动要求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2785378"/>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smtClean="0"/>
              <a:t>自主设计并制造机器人的机械部分，允许采用标准紧固件、标准结构零件及各类商品轴承。</a:t>
            </a:r>
            <a:endParaRPr lang="en-US" altLang="zh-CN" sz="2000" dirty="0" smtClean="0"/>
          </a:p>
          <a:p>
            <a:pPr>
              <a:lnSpc>
                <a:spcPts val="3500"/>
              </a:lnSpc>
              <a:buClr>
                <a:srgbClr val="231BC9"/>
              </a:buClr>
              <a:buFont typeface="Wingdings" pitchFamily="2" charset="2"/>
              <a:buChar char="Ø"/>
            </a:pPr>
            <a:r>
              <a:rPr lang="zh-CN" altLang="en-US" sz="2000" dirty="0" smtClean="0"/>
              <a:t>不限制机器人的行走方式、机械手臂的结构形式。机器人腕部与末端抓取装置（手爪）的连接界面结构自行确定。</a:t>
            </a:r>
          </a:p>
          <a:p>
            <a:pPr>
              <a:lnSpc>
                <a:spcPts val="3500"/>
              </a:lnSpc>
              <a:buClr>
                <a:srgbClr val="231BC9"/>
              </a:buClr>
              <a:buFont typeface="Wingdings" pitchFamily="2" charset="2"/>
              <a:buChar char="Ø"/>
            </a:pPr>
            <a:r>
              <a:rPr lang="zh-CN" altLang="en-US" sz="2000" dirty="0" smtClean="0"/>
              <a:t>除末端抓取装置（手爪）在竞赛现场设计制作外，其他均在校内完成，所用材料自定。</a:t>
            </a:r>
            <a:endParaRPr lang="en-US" altLang="zh-CN" sz="2000" dirty="0" smtClean="0"/>
          </a:p>
        </p:txBody>
      </p:sp>
      <p:sp>
        <p:nvSpPr>
          <p:cNvPr id="7" name="TextBox 6"/>
          <p:cNvSpPr txBox="1"/>
          <p:nvPr/>
        </p:nvSpPr>
        <p:spPr>
          <a:xfrm>
            <a:off x="1214414" y="2500306"/>
            <a:ext cx="3518912" cy="400110"/>
          </a:xfrm>
          <a:prstGeom prst="rect">
            <a:avLst/>
          </a:prstGeom>
          <a:noFill/>
        </p:spPr>
        <p:txBody>
          <a:bodyPr wrap="none" rtlCol="0">
            <a:spAutoFit/>
          </a:bodyPr>
          <a:lstStyle/>
          <a:p>
            <a:r>
              <a:rPr lang="zh-CN" altLang="en-US" sz="2000" dirty="0" smtClean="0">
                <a:solidFill>
                  <a:srgbClr val="FF0000"/>
                </a:solidFill>
              </a:rPr>
              <a:t>③参赛机器人的机械结构要求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2275431"/>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进入场地参赛的机器人（含末端抓取装置）应能够通过一个尺寸与一张</a:t>
            </a:r>
            <a:r>
              <a:rPr lang="en-US" sz="2000" dirty="0"/>
              <a:t>A4</a:t>
            </a:r>
            <a:r>
              <a:rPr lang="zh-CN" altLang="en-US" sz="2000" dirty="0"/>
              <a:t>纸相当的门框方可参加比赛。“</a:t>
            </a:r>
            <a:r>
              <a:rPr lang="en-US" sz="2000" dirty="0"/>
              <a:t>A4</a:t>
            </a:r>
            <a:r>
              <a:rPr lang="zh-CN" altLang="en-US" sz="2000" dirty="0"/>
              <a:t>门框”横向或竖向放置均可</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允许</a:t>
            </a:r>
            <a:r>
              <a:rPr lang="zh-CN" altLang="en-US" sz="2000" dirty="0"/>
              <a:t>机器人结构设计为可折叠形式，但通过“</a:t>
            </a:r>
            <a:r>
              <a:rPr lang="en-US" sz="2000" dirty="0"/>
              <a:t>A4</a:t>
            </a:r>
            <a:r>
              <a:rPr lang="zh-CN" altLang="en-US" sz="2000" dirty="0"/>
              <a:t>门框”后应能自行展开。</a:t>
            </a:r>
            <a:endParaRPr lang="en-US" altLang="zh-CN" sz="2000" dirty="0" smtClean="0"/>
          </a:p>
        </p:txBody>
      </p:sp>
      <p:sp>
        <p:nvSpPr>
          <p:cNvPr id="7" name="TextBox 6"/>
          <p:cNvSpPr txBox="1"/>
          <p:nvPr/>
        </p:nvSpPr>
        <p:spPr>
          <a:xfrm>
            <a:off x="1214414" y="2500306"/>
            <a:ext cx="3518912" cy="400110"/>
          </a:xfrm>
          <a:prstGeom prst="rect">
            <a:avLst/>
          </a:prstGeom>
          <a:noFill/>
        </p:spPr>
        <p:txBody>
          <a:bodyPr wrap="none" rtlCol="0">
            <a:spAutoFit/>
          </a:bodyPr>
          <a:lstStyle/>
          <a:p>
            <a:r>
              <a:rPr lang="zh-CN" altLang="en-US" sz="2000" dirty="0" smtClean="0">
                <a:solidFill>
                  <a:srgbClr val="FF0000"/>
                </a:solidFill>
              </a:rPr>
              <a:t>④参赛机器人的外形尺寸要求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857496"/>
            <a:ext cx="7572428" cy="3644396"/>
          </a:xfrm>
          <a:prstGeom prst="rect">
            <a:avLst/>
          </a:prstGeom>
          <a:noFill/>
        </p:spPr>
        <p:txBody>
          <a:bodyPr wrap="square" rtlCol="0">
            <a:spAutoFit/>
          </a:bodyPr>
          <a:lstStyle/>
          <a:p>
            <a:pPr>
              <a:lnSpc>
                <a:spcPts val="2800"/>
              </a:lnSpc>
              <a:buClr>
                <a:srgbClr val="231BC9"/>
              </a:buClr>
              <a:buFont typeface="Wingdings" pitchFamily="2" charset="2"/>
              <a:buChar char="Ø"/>
            </a:pPr>
            <a:r>
              <a:rPr lang="zh-CN" altLang="en-US" sz="2000" dirty="0" smtClean="0"/>
              <a:t>待搬运物料的形状为简单机械零件的抽象几何体，包括圆柱体、方形体、球体及其组合体，物料的各边长或直径尺寸限制在</a:t>
            </a:r>
            <a:r>
              <a:rPr lang="en-US" altLang="zh-CN" sz="2000" dirty="0" smtClean="0"/>
              <a:t>30</a:t>
            </a:r>
            <a:r>
              <a:rPr lang="zh-CN" altLang="en-US" sz="2000" dirty="0" smtClean="0"/>
              <a:t>～</a:t>
            </a:r>
            <a:r>
              <a:rPr lang="en-US" altLang="zh-CN" sz="2000" dirty="0" smtClean="0"/>
              <a:t>80mm</a:t>
            </a:r>
            <a:r>
              <a:rPr lang="zh-CN" altLang="en-US" sz="2000" dirty="0" smtClean="0"/>
              <a:t>范围，重量范围为</a:t>
            </a:r>
            <a:r>
              <a:rPr lang="en-US" altLang="zh-CN" sz="2000" dirty="0" smtClean="0"/>
              <a:t>40</a:t>
            </a:r>
            <a:r>
              <a:rPr lang="zh-CN" altLang="en-US" sz="2000" dirty="0" smtClean="0"/>
              <a:t>～</a:t>
            </a:r>
            <a:r>
              <a:rPr lang="en-US" altLang="zh-CN" sz="2000" dirty="0" smtClean="0"/>
              <a:t>80g</a:t>
            </a:r>
            <a:r>
              <a:rPr lang="zh-CN" altLang="en-US" sz="2000" dirty="0" smtClean="0"/>
              <a:t>，具体选择将现场抽签决定。</a:t>
            </a:r>
            <a:endParaRPr lang="en-US" altLang="zh-CN" sz="2000" dirty="0" smtClean="0"/>
          </a:p>
          <a:p>
            <a:pPr>
              <a:lnSpc>
                <a:spcPts val="2800"/>
              </a:lnSpc>
              <a:buClr>
                <a:srgbClr val="231BC9"/>
              </a:buClr>
              <a:buFont typeface="Wingdings" pitchFamily="2" charset="2"/>
              <a:buChar char="Ø"/>
            </a:pPr>
            <a:r>
              <a:rPr lang="zh-CN" altLang="en-US" sz="2000" dirty="0" smtClean="0"/>
              <a:t>材料为塑料或铝合金，表面粗糙度</a:t>
            </a:r>
            <a:r>
              <a:rPr lang="en-US" altLang="zh-CN" sz="2000" dirty="0" smtClean="0"/>
              <a:t>Ra≥3.2</a:t>
            </a:r>
            <a:r>
              <a:rPr lang="zh-CN" altLang="en-US" sz="2000" dirty="0" smtClean="0"/>
              <a:t>。物料有颜色区别：颜色为红（</a:t>
            </a:r>
            <a:r>
              <a:rPr lang="en-US" altLang="zh-CN" sz="2000" dirty="0" smtClean="0"/>
              <a:t>RGB</a:t>
            </a:r>
            <a:r>
              <a:rPr lang="zh-CN" altLang="en-US" sz="2000" dirty="0" smtClean="0"/>
              <a:t>值为</a:t>
            </a:r>
            <a:r>
              <a:rPr lang="en-US" altLang="zh-CN" sz="2000" dirty="0" smtClean="0"/>
              <a:t>255</a:t>
            </a:r>
            <a:r>
              <a:rPr lang="zh-CN" altLang="en-US" sz="2000" dirty="0" smtClean="0"/>
              <a:t>，</a:t>
            </a:r>
            <a:r>
              <a:rPr lang="en-US" altLang="zh-CN" sz="2000" dirty="0" smtClean="0"/>
              <a:t>0</a:t>
            </a:r>
            <a:r>
              <a:rPr lang="zh-CN" altLang="en-US" sz="2000" dirty="0" smtClean="0"/>
              <a:t>，</a:t>
            </a:r>
            <a:r>
              <a:rPr lang="en-US" altLang="zh-CN" sz="2000" dirty="0" smtClean="0"/>
              <a:t>0</a:t>
            </a:r>
            <a:r>
              <a:rPr lang="zh-CN" altLang="en-US" sz="2000" dirty="0" smtClean="0"/>
              <a:t>）、绿（</a:t>
            </a:r>
            <a:r>
              <a:rPr lang="en-US" altLang="zh-CN" sz="2000" dirty="0" smtClean="0"/>
              <a:t>RGB</a:t>
            </a:r>
            <a:r>
              <a:rPr lang="zh-CN" altLang="en-US" sz="2000" dirty="0" smtClean="0"/>
              <a:t>值为</a:t>
            </a:r>
            <a:r>
              <a:rPr lang="en-US" altLang="zh-CN" sz="2000" dirty="0" smtClean="0"/>
              <a:t>0</a:t>
            </a:r>
            <a:r>
              <a:rPr lang="zh-CN" altLang="en-US" sz="2000" dirty="0" smtClean="0"/>
              <a:t>，</a:t>
            </a:r>
            <a:r>
              <a:rPr lang="en-US" altLang="zh-CN" sz="2000" dirty="0" smtClean="0"/>
              <a:t>255</a:t>
            </a:r>
            <a:r>
              <a:rPr lang="zh-CN" altLang="en-US" sz="2000" dirty="0" smtClean="0"/>
              <a:t>，</a:t>
            </a:r>
            <a:r>
              <a:rPr lang="en-US" altLang="zh-CN" sz="2000" dirty="0" smtClean="0"/>
              <a:t>0</a:t>
            </a:r>
            <a:r>
              <a:rPr lang="zh-CN" altLang="en-US" sz="2000" dirty="0" smtClean="0"/>
              <a:t>）、蓝（</a:t>
            </a:r>
            <a:r>
              <a:rPr lang="en-US" altLang="zh-CN" sz="2000" dirty="0" smtClean="0"/>
              <a:t>RGB</a:t>
            </a:r>
            <a:r>
              <a:rPr lang="zh-CN" altLang="en-US" sz="2000" dirty="0" smtClean="0"/>
              <a:t>值为</a:t>
            </a:r>
            <a:r>
              <a:rPr lang="en-US" altLang="zh-CN" sz="2000" dirty="0" smtClean="0"/>
              <a:t>0</a:t>
            </a:r>
            <a:r>
              <a:rPr lang="zh-CN" altLang="en-US" sz="2000" dirty="0" smtClean="0"/>
              <a:t>，</a:t>
            </a:r>
            <a:r>
              <a:rPr lang="en-US" altLang="zh-CN" sz="2000" dirty="0" smtClean="0"/>
              <a:t>0</a:t>
            </a:r>
            <a:r>
              <a:rPr lang="zh-CN" altLang="en-US" sz="2000" dirty="0" smtClean="0"/>
              <a:t>，</a:t>
            </a:r>
            <a:r>
              <a:rPr lang="en-US" altLang="zh-CN" sz="2000" dirty="0" smtClean="0"/>
              <a:t>255</a:t>
            </a:r>
            <a:r>
              <a:rPr lang="zh-CN" altLang="en-US" sz="2000" dirty="0" smtClean="0"/>
              <a:t>）三种颜色。</a:t>
            </a:r>
          </a:p>
          <a:p>
            <a:pPr>
              <a:lnSpc>
                <a:spcPts val="2800"/>
              </a:lnSpc>
              <a:buClr>
                <a:srgbClr val="231BC9"/>
              </a:buClr>
              <a:buFont typeface="Wingdings" pitchFamily="2" charset="2"/>
              <a:buChar char="Ø"/>
            </a:pPr>
            <a:r>
              <a:rPr lang="zh-CN" altLang="en-US" sz="2000" dirty="0" smtClean="0"/>
              <a:t>在比赛场地内固定位置设有物料提取区和物料存放区。物料提取区长</a:t>
            </a:r>
            <a:r>
              <a:rPr lang="en-US" altLang="zh-CN" sz="2000" dirty="0" smtClean="0"/>
              <a:t>×</a:t>
            </a:r>
            <a:r>
              <a:rPr lang="zh-CN" altLang="en-US" sz="2000" dirty="0" smtClean="0"/>
              <a:t>宽</a:t>
            </a:r>
            <a:r>
              <a:rPr lang="en-US" altLang="zh-CN" sz="2000" dirty="0" smtClean="0"/>
              <a:t>×</a:t>
            </a:r>
            <a:r>
              <a:rPr lang="zh-CN" altLang="en-US" sz="2000" dirty="0" smtClean="0"/>
              <a:t>高为</a:t>
            </a:r>
            <a:r>
              <a:rPr lang="en-US" altLang="zh-CN" sz="2000" dirty="0" smtClean="0"/>
              <a:t>500×100×80mm</a:t>
            </a:r>
            <a:r>
              <a:rPr lang="zh-CN" altLang="en-US" sz="2000" dirty="0" smtClean="0"/>
              <a:t>，木质或塑木材料，浅色亚光表面。物料存放区为长</a:t>
            </a:r>
            <a:r>
              <a:rPr lang="en-US" altLang="zh-CN" sz="2000" dirty="0" smtClean="0"/>
              <a:t>×</a:t>
            </a:r>
            <a:r>
              <a:rPr lang="zh-CN" altLang="en-US" sz="2000" dirty="0" smtClean="0"/>
              <a:t>宽为</a:t>
            </a:r>
            <a:r>
              <a:rPr lang="en-US" altLang="zh-CN" sz="2000" dirty="0" smtClean="0"/>
              <a:t>800×300mm</a:t>
            </a:r>
            <a:r>
              <a:rPr lang="zh-CN" altLang="en-US" sz="2000" dirty="0" smtClean="0"/>
              <a:t>区域，由三组不同颜色的同心圆和十字线构成，每组同心圆和十字线为同一种颜色。</a:t>
            </a:r>
          </a:p>
        </p:txBody>
      </p:sp>
      <p:sp>
        <p:nvSpPr>
          <p:cNvPr id="7" name="TextBox 6"/>
          <p:cNvSpPr txBox="1"/>
          <p:nvPr/>
        </p:nvSpPr>
        <p:spPr>
          <a:xfrm>
            <a:off x="1214414" y="2428868"/>
            <a:ext cx="1467068" cy="400110"/>
          </a:xfrm>
          <a:prstGeom prst="rect">
            <a:avLst/>
          </a:prstGeom>
          <a:noFill/>
        </p:spPr>
        <p:txBody>
          <a:bodyPr wrap="none" rtlCol="0">
            <a:spAutoFit/>
          </a:bodyPr>
          <a:lstStyle/>
          <a:p>
            <a:r>
              <a:rPr lang="zh-CN" altLang="en-US" sz="2000" dirty="0" smtClean="0">
                <a:solidFill>
                  <a:srgbClr val="FF0000"/>
                </a:solidFill>
              </a:rPr>
              <a:t>⑤搬运物料</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7" name="TextBox 6"/>
          <p:cNvSpPr txBox="1"/>
          <p:nvPr/>
        </p:nvSpPr>
        <p:spPr>
          <a:xfrm>
            <a:off x="1214414" y="2357430"/>
            <a:ext cx="1467068" cy="400110"/>
          </a:xfrm>
          <a:prstGeom prst="rect">
            <a:avLst/>
          </a:prstGeom>
          <a:noFill/>
        </p:spPr>
        <p:txBody>
          <a:bodyPr wrap="none" rtlCol="0">
            <a:spAutoFit/>
          </a:bodyPr>
          <a:lstStyle/>
          <a:p>
            <a:r>
              <a:rPr lang="zh-CN" altLang="en-US" sz="2000" dirty="0" smtClean="0">
                <a:solidFill>
                  <a:srgbClr val="FF0000"/>
                </a:solidFill>
              </a:rPr>
              <a:t>⑥竞赛场地</a:t>
            </a:r>
            <a:endParaRPr lang="zh-CN" altLang="en-US" sz="2000" dirty="0">
              <a:solidFill>
                <a:srgbClr val="FF0000"/>
              </a:solidFill>
            </a:endParaRPr>
          </a:p>
        </p:txBody>
      </p:sp>
      <p:pic>
        <p:nvPicPr>
          <p:cNvPr id="8" name="图片 7" descr="C:\Users\lyd\AppData\Roaming\Foxmail7\Temp-4632-20180709193934\Attach\court3-c.png"/>
          <p:cNvPicPr/>
          <p:nvPr/>
        </p:nvPicPr>
        <p:blipFill>
          <a:blip r:embed="rId3" cstate="print">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http://schemas.openxmlformats.org/wordprocessingml/2006/main" xmlns:w14="http://schemas.microsoft.com/office/word/2010/wordml" xmlns:w10="urn:schemas-microsoft-com:office:word" xmlns:w15="http://schemas.microsoft.com/office/word/2012/wordml" xmlns:wpg="http://schemas.microsoft.com/office/word/2010/wordprocessingGroup" xmlns:wpi="http://schemas.microsoft.com/office/word/2010/wordprocessingInk" xmlns:wps="http://schemas.microsoft.com/office/word/2010/wordprocessingShape" xmlns:wpsCustomData="http://www.wps.cn/officeDocument/2013/wpsCustomData"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13">
                    <a14:imgEffect>
                      <a14:brightnessContrast bright="20000"/>
                    </a14:imgEffect>
                  </a14:imgLayer>
                </a14:imgProps>
              </a:ext>
            </a:extLst>
          </a:blip>
          <a:srcRect l="4312" t="3571" r="5135" b="3571"/>
          <a:stretch>
            <a:fillRect/>
          </a:stretch>
        </p:blipFill>
        <p:spPr>
          <a:xfrm>
            <a:off x="357158" y="2714620"/>
            <a:ext cx="3286148" cy="1857388"/>
          </a:xfrm>
          <a:prstGeom prst="rect">
            <a:avLst/>
          </a:prstGeom>
          <a:noFill/>
          <a:ln w="9525">
            <a:noFill/>
            <a:miter lim="800000"/>
            <a:headEnd/>
            <a:tailEnd/>
          </a:ln>
        </p:spPr>
      </p:pic>
      <p:pic>
        <p:nvPicPr>
          <p:cNvPr id="9" name="图片 8" descr="M:\2018工训竞赛命题\180709场地\court2.png"/>
          <p:cNvPicPr/>
          <p:nvPr/>
        </p:nvPicPr>
        <p:blipFill>
          <a:blip r:embed="rId14" cstate="print">
            <a:biLevel thresh="7500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http://schemas.openxmlformats.org/wordprocessingml/2006/main" xmlns:w14="http://schemas.microsoft.com/office/word/2010/wordml" xmlns:w10="urn:schemas-microsoft-com:office:word" xmlns:w15="http://schemas.microsoft.com/office/word/2012/wordml" xmlns:wpg="http://schemas.microsoft.com/office/word/2010/wordprocessingGroup" xmlns:wpi="http://schemas.microsoft.com/office/word/2010/wordprocessingInk" xmlns:wps="http://schemas.microsoft.com/office/word/2010/wordprocessingShape" xmlns:wpsCustomData="http://www.wps.cn/officeDocument/2013/wpsCustomData"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13545" r="16024"/>
          <a:stretch>
            <a:fillRect/>
          </a:stretch>
        </p:blipFill>
        <p:spPr>
          <a:xfrm>
            <a:off x="3714744" y="1857364"/>
            <a:ext cx="4786346" cy="4714908"/>
          </a:xfrm>
          <a:prstGeom prst="rect">
            <a:avLst/>
          </a:prstGeom>
          <a:noFill/>
          <a:ln>
            <a:noFill/>
          </a:ln>
        </p:spPr>
      </p:pic>
      <p:sp>
        <p:nvSpPr>
          <p:cNvPr id="10" name="TextBox 9"/>
          <p:cNvSpPr txBox="1"/>
          <p:nvPr/>
        </p:nvSpPr>
        <p:spPr>
          <a:xfrm>
            <a:off x="571472" y="4572008"/>
            <a:ext cx="3214710" cy="2031325"/>
          </a:xfrm>
          <a:prstGeom prst="rect">
            <a:avLst/>
          </a:prstGeom>
          <a:noFill/>
        </p:spPr>
        <p:txBody>
          <a:bodyPr wrap="square" rtlCol="0">
            <a:spAutoFit/>
          </a:bodyPr>
          <a:lstStyle/>
          <a:p>
            <a:r>
              <a:rPr lang="en-US" dirty="0" smtClean="0"/>
              <a:t>     2</a:t>
            </a:r>
            <a:r>
              <a:rPr lang="zh-CN" altLang="en-US" dirty="0"/>
              <a:t>台机器人同时</a:t>
            </a:r>
            <a:r>
              <a:rPr lang="zh-CN" altLang="en-US" dirty="0" smtClean="0"/>
              <a:t>进入场地</a:t>
            </a:r>
            <a:r>
              <a:rPr lang="zh-CN" altLang="en-US" dirty="0"/>
              <a:t>并在各自区域内定位和运行。</a:t>
            </a:r>
            <a:r>
              <a:rPr lang="zh-CN" altLang="en-US" dirty="0" smtClean="0"/>
              <a:t>如出现</a:t>
            </a:r>
            <a:r>
              <a:rPr lang="zh-CN" altLang="en-US" dirty="0"/>
              <a:t>越界并发生妨碍对方机器人移动或工作的情况，</a:t>
            </a:r>
            <a:r>
              <a:rPr lang="zh-CN" altLang="en-US" dirty="0" smtClean="0"/>
              <a:t>将由裁判提起</a:t>
            </a:r>
            <a:r>
              <a:rPr lang="zh-CN" altLang="en-US" dirty="0"/>
              <a:t>回退至上一工作地点重新运行</a:t>
            </a:r>
            <a:r>
              <a:rPr lang="zh-CN" altLang="en-US" dirty="0" smtClean="0"/>
              <a:t>，如无法继续运行则自动退出比赛。</a:t>
            </a:r>
            <a:endParaRPr lang="zh-CN" altLang="en-US" dirty="0"/>
          </a:p>
        </p:txBody>
      </p:sp>
      <p:pic>
        <p:nvPicPr>
          <p:cNvPr id="11" name="图片 10" descr="M:\2018工训竞赛命题\180709场地\court2.png"/>
          <p:cNvPicPr/>
          <p:nvPr/>
        </p:nvPicPr>
        <p:blipFill>
          <a:blip r:embed="rId14" cstate="print">
            <a:biLevel thresh="7500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http://schemas.openxmlformats.org/wordprocessingml/2006/main" xmlns:w14="http://schemas.microsoft.com/office/word/2010/wordml" xmlns:w10="urn:schemas-microsoft-com:office:word" xmlns:w15="http://schemas.microsoft.com/office/word/2012/wordml" xmlns:wpg="http://schemas.microsoft.com/office/word/2010/wordprocessingGroup" xmlns:wpi="http://schemas.microsoft.com/office/word/2010/wordprocessingInk" xmlns:wps="http://schemas.microsoft.com/office/word/2010/wordprocessingShape" xmlns:wpsCustomData="http://www.wps.cn/officeDocument/2013/wpsCustomData"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17493" t="78763" r="28329"/>
          <a:stretch>
            <a:fillRect/>
          </a:stretch>
        </p:blipFill>
        <p:spPr>
          <a:xfrm>
            <a:off x="1000100" y="4429132"/>
            <a:ext cx="7429552" cy="2219962"/>
          </a:xfrm>
          <a:prstGeom prst="rect">
            <a:avLst/>
          </a:prstGeom>
          <a:noFill/>
          <a:ln>
            <a:noFill/>
          </a:ln>
        </p:spPr>
      </p:pic>
      <p:pic>
        <p:nvPicPr>
          <p:cNvPr id="12" name="图片 11" descr="M:\2018工训竞赛命题\180709场地\court2.png"/>
          <p:cNvPicPr/>
          <p:nvPr/>
        </p:nvPicPr>
        <p:blipFill>
          <a:blip r:embed="rId14" cstate="print">
            <a:biLevel thresh="7500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http://schemas.openxmlformats.org/wordprocessingml/2006/main" xmlns:w14="http://schemas.microsoft.com/office/word/2010/wordml" xmlns:w10="urn:schemas-microsoft-com:office:word" xmlns:w15="http://schemas.microsoft.com/office/word/2012/wordml" xmlns:wpg="http://schemas.microsoft.com/office/word/2010/wordprocessingGroup" xmlns:wpi="http://schemas.microsoft.com/office/word/2010/wordprocessingInk" xmlns:wps="http://schemas.microsoft.com/office/word/2010/wordprocessingShape" xmlns:wpsCustomData="http://www.wps.cn/officeDocument/2013/wpsCustomData"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37810" t="28907" r="36455" b="38495"/>
          <a:stretch>
            <a:fillRect/>
          </a:stretch>
        </p:blipFill>
        <p:spPr>
          <a:xfrm>
            <a:off x="4214810" y="857232"/>
            <a:ext cx="4286280" cy="35004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2"/>
                                        </p:tgtEl>
                                        <p:attrNameLst>
                                          <p:attrName>ppt_x</p:attrName>
                                        </p:attrNameLst>
                                      </p:cBhvr>
                                      <p:tavLst>
                                        <p:tav tm="0">
                                          <p:val>
                                            <p:strVal val="ppt_x"/>
                                          </p:val>
                                        </p:tav>
                                        <p:tav tm="100000">
                                          <p:val>
                                            <p:strVal val="ppt_x"/>
                                          </p:val>
                                        </p:tav>
                                      </p:tavLst>
                                    </p:anim>
                                    <p:anim calcmode="lin" valueType="num">
                                      <p:cBhvr additive="base">
                                        <p:cTn id="38" dur="500"/>
                                        <p:tgtEl>
                                          <p:spTgt spid="12"/>
                                        </p:tgtEl>
                                        <p:attrNameLst>
                                          <p:attrName>ppt_y</p:attrName>
                                        </p:attrNameLst>
                                      </p:cBhvr>
                                      <p:tavLst>
                                        <p:tav tm="0">
                                          <p:val>
                                            <p:strVal val="ppt_y"/>
                                          </p:val>
                                        </p:tav>
                                        <p:tav tm="100000">
                                          <p:val>
                                            <p:strVal val="1+ppt_h/2"/>
                                          </p:val>
                                        </p:tav>
                                      </p:tavLst>
                                    </p:anim>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命题</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3173113"/>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在赛场围挡内侧垂直安装</a:t>
            </a:r>
            <a:r>
              <a:rPr lang="en-US" sz="2000" dirty="0"/>
              <a:t>2</a:t>
            </a:r>
            <a:r>
              <a:rPr lang="zh-CN" altLang="en-US" sz="2000" dirty="0"/>
              <a:t>个显示屏不小于</a:t>
            </a:r>
            <a:r>
              <a:rPr lang="en-US" sz="2000" dirty="0"/>
              <a:t>9.7</a:t>
            </a:r>
            <a:r>
              <a:rPr lang="zh-CN" altLang="en-US" sz="2000" dirty="0"/>
              <a:t>寸的平板电脑，用于显示给机器人读取任务的二维码</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二</a:t>
            </a:r>
            <a:r>
              <a:rPr lang="zh-CN" altLang="en-US" sz="2000" dirty="0"/>
              <a:t>维码尺寸为</a:t>
            </a:r>
            <a:r>
              <a:rPr lang="en-US" sz="2000" dirty="0"/>
              <a:t>100×100</a:t>
            </a:r>
            <a:r>
              <a:rPr lang="zh-CN" altLang="en-US" sz="2000" dirty="0"/>
              <a:t>（像素）。二维码信息被设置为“</a:t>
            </a:r>
            <a:r>
              <a:rPr lang="en-US" sz="2000" dirty="0"/>
              <a:t>1</a:t>
            </a:r>
            <a:r>
              <a:rPr lang="zh-CN" altLang="en-US" sz="2000" dirty="0"/>
              <a:t>”、“</a:t>
            </a:r>
            <a:r>
              <a:rPr lang="en-US" sz="2000" dirty="0"/>
              <a:t>2</a:t>
            </a:r>
            <a:r>
              <a:rPr lang="zh-CN" altLang="en-US" sz="2000" dirty="0"/>
              <a:t>”、“</a:t>
            </a:r>
            <a:r>
              <a:rPr lang="en-US" sz="2000" dirty="0"/>
              <a:t>3</a:t>
            </a:r>
            <a:r>
              <a:rPr lang="zh-CN" altLang="en-US" sz="2000" dirty="0"/>
              <a:t>”三个数字的组合，如“</a:t>
            </a:r>
            <a:r>
              <a:rPr lang="en-US" sz="2000" dirty="0"/>
              <a:t>123</a:t>
            </a:r>
            <a:r>
              <a:rPr lang="zh-CN" altLang="en-US" sz="2000" dirty="0"/>
              <a:t>”、“</a:t>
            </a:r>
            <a:r>
              <a:rPr lang="en-US" sz="2000" dirty="0"/>
              <a:t>321</a:t>
            </a:r>
            <a:r>
              <a:rPr lang="zh-CN" altLang="en-US" sz="2000" dirty="0"/>
              <a:t>”等。其中，“</a:t>
            </a:r>
            <a:r>
              <a:rPr lang="en-US" sz="2000" dirty="0"/>
              <a:t>1</a:t>
            </a:r>
            <a:r>
              <a:rPr lang="zh-CN" altLang="en-US" sz="2000" dirty="0"/>
              <a:t>”对应红色，“</a:t>
            </a:r>
            <a:r>
              <a:rPr lang="en-US" sz="2000" dirty="0"/>
              <a:t>2</a:t>
            </a:r>
            <a:r>
              <a:rPr lang="zh-CN" altLang="en-US" sz="2000" dirty="0"/>
              <a:t>”对应绿色，“</a:t>
            </a:r>
            <a:r>
              <a:rPr lang="en-US" sz="2000" dirty="0"/>
              <a:t>3</a:t>
            </a:r>
            <a:r>
              <a:rPr lang="zh-CN" altLang="en-US" sz="2000" dirty="0"/>
              <a:t>”对应蓝色</a:t>
            </a:r>
            <a:r>
              <a:rPr lang="zh-CN" altLang="en-US" sz="2000" dirty="0" smtClean="0"/>
              <a:t>。数字</a:t>
            </a:r>
            <a:r>
              <a:rPr lang="zh-CN" altLang="en-US" sz="2000" dirty="0"/>
              <a:t>组合表明了物料搬运过程中不同颜色物料的搬运顺序</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平板</a:t>
            </a:r>
            <a:r>
              <a:rPr lang="zh-CN" altLang="en-US" sz="2000" dirty="0"/>
              <a:t>电脑中存有不少于</a:t>
            </a:r>
            <a:r>
              <a:rPr lang="en-US" sz="2000" dirty="0"/>
              <a:t>6</a:t>
            </a:r>
            <a:r>
              <a:rPr lang="zh-CN" altLang="en-US" sz="2000" dirty="0"/>
              <a:t>种任务的二维码，比赛时随机播放。</a:t>
            </a:r>
            <a:endParaRPr lang="en-US" altLang="zh-CN" sz="2000" dirty="0" smtClean="0"/>
          </a:p>
        </p:txBody>
      </p:sp>
      <p:sp>
        <p:nvSpPr>
          <p:cNvPr id="7" name="TextBox 6"/>
          <p:cNvSpPr txBox="1"/>
          <p:nvPr/>
        </p:nvSpPr>
        <p:spPr>
          <a:xfrm>
            <a:off x="1214414" y="2500306"/>
            <a:ext cx="1723549" cy="400110"/>
          </a:xfrm>
          <a:prstGeom prst="rect">
            <a:avLst/>
          </a:prstGeom>
          <a:noFill/>
        </p:spPr>
        <p:txBody>
          <a:bodyPr wrap="none" rtlCol="0">
            <a:spAutoFit/>
          </a:bodyPr>
          <a:lstStyle/>
          <a:p>
            <a:r>
              <a:rPr lang="zh-CN" altLang="en-US" sz="2000" dirty="0" smtClean="0">
                <a:solidFill>
                  <a:srgbClr val="FF0000"/>
                </a:solidFill>
              </a:rPr>
              <a:t>⑦任务二维码</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5"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15" name="TextBox 14"/>
          <p:cNvSpPr txBox="1"/>
          <p:nvPr/>
        </p:nvSpPr>
        <p:spPr>
          <a:xfrm>
            <a:off x="1000100" y="5072074"/>
            <a:ext cx="7072362" cy="1015663"/>
          </a:xfrm>
          <a:prstGeom prst="rect">
            <a:avLst/>
          </a:prstGeom>
          <a:noFill/>
        </p:spPr>
        <p:txBody>
          <a:bodyPr wrap="square" rtlCol="0">
            <a:spAutoFit/>
          </a:bodyPr>
          <a:lstStyle/>
          <a:p>
            <a:pPr>
              <a:lnSpc>
                <a:spcPct val="150000"/>
              </a:lnSpc>
            </a:pPr>
            <a:r>
              <a:rPr lang="zh-CN" sz="2000" kern="100" dirty="0" smtClean="0">
                <a:latin typeface="Calibri"/>
                <a:ea typeface="宋体"/>
                <a:cs typeface="Times New Roman"/>
              </a:rPr>
              <a:t>竞赛分为“淘汰赛”和“决赛”两个阶段，按</a:t>
            </a:r>
            <a:r>
              <a:rPr lang="zh-CN" sz="2000" dirty="0" smtClean="0">
                <a:latin typeface="Calibri"/>
                <a:ea typeface="宋体"/>
                <a:cs typeface="Times New Roman"/>
              </a:rPr>
              <a:t>淘汰赛排名顺序由高至低取前</a:t>
            </a:r>
            <a:r>
              <a:rPr lang="en-US" sz="2000" dirty="0" smtClean="0">
                <a:latin typeface="Calibri"/>
                <a:ea typeface="宋体"/>
                <a:cs typeface="Times New Roman"/>
              </a:rPr>
              <a:t>50%</a:t>
            </a:r>
            <a:r>
              <a:rPr lang="zh-CN" sz="2000" dirty="0" smtClean="0">
                <a:latin typeface="Calibri"/>
                <a:ea typeface="宋体"/>
                <a:cs typeface="Times New Roman"/>
              </a:rPr>
              <a:t>队伍进入决赛阶段</a:t>
            </a:r>
            <a:r>
              <a:rPr lang="zh-CN" sz="2000" kern="100" dirty="0" smtClean="0">
                <a:latin typeface="Calibri"/>
                <a:ea typeface="宋体"/>
                <a:cs typeface="Times New Roman"/>
              </a:rPr>
              <a:t>。</a:t>
            </a:r>
            <a:r>
              <a:rPr lang="zh-CN" sz="2000" dirty="0" smtClean="0">
                <a:latin typeface="Times New Roman"/>
                <a:ea typeface="宋体"/>
                <a:cs typeface="Times New Roman"/>
              </a:rPr>
              <a:t>淘汰赛成绩带入决赛。</a:t>
            </a:r>
            <a:endParaRPr lang="zh-CN" altLang="en-US" sz="2000" dirty="0"/>
          </a:p>
        </p:txBody>
      </p:sp>
      <p:sp>
        <p:nvSpPr>
          <p:cNvPr id="16" name="TextBox 15"/>
          <p:cNvSpPr txBox="1"/>
          <p:nvPr/>
        </p:nvSpPr>
        <p:spPr>
          <a:xfrm>
            <a:off x="1428728" y="928670"/>
            <a:ext cx="5545108" cy="769441"/>
          </a:xfrm>
          <a:prstGeom prst="rect">
            <a:avLst/>
          </a:prstGeom>
          <a:noFill/>
        </p:spPr>
        <p:txBody>
          <a:bodyPr wrap="none" rtlCol="0">
            <a:spAutoFit/>
          </a:bodyPr>
          <a:lstStyle/>
          <a:p>
            <a:r>
              <a:rPr lang="zh-CN" altLang="en-US" sz="4400" dirty="0" smtClean="0">
                <a:solidFill>
                  <a:srgbClr val="FF0000"/>
                </a:solidFill>
                <a:latin typeface="黑体" pitchFamily="49" charset="-122"/>
                <a:ea typeface="黑体" pitchFamily="49" charset="-122"/>
              </a:rPr>
              <a:t>赛项设置包含两类</a:t>
            </a:r>
            <a:r>
              <a:rPr lang="en-US" altLang="zh-CN" sz="4400" dirty="0" smtClean="0">
                <a:solidFill>
                  <a:srgbClr val="FF0000"/>
                </a:solidFill>
                <a:latin typeface="黑体" pitchFamily="49" charset="-122"/>
                <a:ea typeface="黑体" pitchFamily="49" charset="-122"/>
              </a:rPr>
              <a:t>4</a:t>
            </a:r>
            <a:r>
              <a:rPr lang="zh-CN" altLang="en-US" sz="4400" dirty="0" smtClean="0">
                <a:solidFill>
                  <a:srgbClr val="FF0000"/>
                </a:solidFill>
                <a:latin typeface="黑体" pitchFamily="49" charset="-122"/>
                <a:ea typeface="黑体" pitchFamily="49" charset="-122"/>
              </a:rPr>
              <a:t>项</a:t>
            </a:r>
            <a:endParaRPr lang="zh-CN" altLang="en-US" sz="4400" dirty="0">
              <a:solidFill>
                <a:srgbClr val="FF0000"/>
              </a:solidFill>
              <a:latin typeface="黑体" pitchFamily="49" charset="-122"/>
              <a:ea typeface="黑体" pitchFamily="49" charset="-122"/>
            </a:endParaRPr>
          </a:p>
        </p:txBody>
      </p:sp>
      <p:graphicFrame>
        <p:nvGraphicFramePr>
          <p:cNvPr id="18" name="表格 17"/>
          <p:cNvGraphicFramePr>
            <a:graphicFrameLocks noGrp="1"/>
          </p:cNvGraphicFramePr>
          <p:nvPr/>
        </p:nvGraphicFramePr>
        <p:xfrm>
          <a:off x="1142976" y="2000240"/>
          <a:ext cx="6858047" cy="2928960"/>
        </p:xfrm>
        <a:graphic>
          <a:graphicData uri="http://schemas.openxmlformats.org/drawingml/2006/table">
            <a:tbl>
              <a:tblPr firstRow="1" bandRow="1">
                <a:tableStyleId>{5C22544A-7EE6-4342-B048-85BDC9FD1C3A}</a:tableStyleId>
              </a:tblPr>
              <a:tblGrid>
                <a:gridCol w="785818"/>
                <a:gridCol w="1643074"/>
                <a:gridCol w="2857520"/>
                <a:gridCol w="1571635"/>
              </a:tblGrid>
              <a:tr h="585792">
                <a:tc>
                  <a:txBody>
                    <a:bodyPr/>
                    <a:lstStyle/>
                    <a:p>
                      <a:pPr algn="ctr"/>
                      <a:r>
                        <a:rPr lang="zh-CN" altLang="en-US" sz="2000" b="0" dirty="0" smtClean="0">
                          <a:solidFill>
                            <a:srgbClr val="C00000"/>
                          </a:solidFill>
                          <a:effectLst/>
                          <a:latin typeface="黑体" pitchFamily="49" charset="-122"/>
                          <a:ea typeface="黑体" pitchFamily="49" charset="-122"/>
                        </a:rPr>
                        <a:t>序号</a:t>
                      </a:r>
                      <a:endParaRPr lang="zh-CN" altLang="en-US" sz="2000" b="0" dirty="0">
                        <a:solidFill>
                          <a:srgbClr val="C00000"/>
                        </a:solidFill>
                        <a:effectLst/>
                        <a:latin typeface="黑体" pitchFamily="49" charset="-122"/>
                        <a:ea typeface="黑体" pitchFamily="49" charset="-122"/>
                      </a:endParaRPr>
                    </a:p>
                  </a:txBody>
                  <a:tcPr anchor="ctr"/>
                </a:tc>
                <a:tc>
                  <a:txBody>
                    <a:bodyPr/>
                    <a:lstStyle/>
                    <a:p>
                      <a:pPr algn="ctr"/>
                      <a:r>
                        <a:rPr lang="zh-CN" altLang="en-US" sz="2000" b="0" dirty="0" smtClean="0">
                          <a:solidFill>
                            <a:srgbClr val="C00000"/>
                          </a:solidFill>
                          <a:effectLst/>
                          <a:latin typeface="黑体" pitchFamily="49" charset="-122"/>
                          <a:ea typeface="黑体" pitchFamily="49" charset="-122"/>
                        </a:rPr>
                        <a:t>类别</a:t>
                      </a:r>
                      <a:endParaRPr lang="zh-CN" altLang="en-US" sz="2000" b="0" dirty="0">
                        <a:solidFill>
                          <a:srgbClr val="C00000"/>
                        </a:solidFill>
                        <a:effectLst/>
                        <a:latin typeface="黑体" pitchFamily="49" charset="-122"/>
                        <a:ea typeface="黑体" pitchFamily="49" charset="-122"/>
                      </a:endParaRPr>
                    </a:p>
                  </a:txBody>
                  <a:tcPr anchor="ctr"/>
                </a:tc>
                <a:tc>
                  <a:txBody>
                    <a:bodyPr/>
                    <a:lstStyle/>
                    <a:p>
                      <a:pPr algn="ctr"/>
                      <a:r>
                        <a:rPr lang="zh-CN" altLang="en-US" sz="2000" b="0" dirty="0" smtClean="0">
                          <a:solidFill>
                            <a:srgbClr val="C00000"/>
                          </a:solidFill>
                          <a:effectLst/>
                          <a:latin typeface="黑体" pitchFamily="49" charset="-122"/>
                          <a:ea typeface="黑体" pitchFamily="49" charset="-122"/>
                        </a:rPr>
                        <a:t>赛项名称</a:t>
                      </a:r>
                      <a:endParaRPr lang="zh-CN" altLang="en-US" sz="2000" b="0" dirty="0">
                        <a:solidFill>
                          <a:srgbClr val="C00000"/>
                        </a:solidFill>
                        <a:effectLst/>
                        <a:latin typeface="黑体" pitchFamily="49" charset="-122"/>
                        <a:ea typeface="黑体" pitchFamily="49" charset="-122"/>
                      </a:endParaRPr>
                    </a:p>
                  </a:txBody>
                  <a:tcPr anchor="ctr"/>
                </a:tc>
                <a:tc>
                  <a:txBody>
                    <a:bodyPr/>
                    <a:lstStyle/>
                    <a:p>
                      <a:pPr algn="ctr"/>
                      <a:r>
                        <a:rPr lang="zh-CN" altLang="en-US" sz="2000" b="0" dirty="0" smtClean="0">
                          <a:solidFill>
                            <a:srgbClr val="C00000"/>
                          </a:solidFill>
                          <a:effectLst/>
                          <a:latin typeface="黑体" pitchFamily="49" charset="-122"/>
                          <a:ea typeface="黑体" pitchFamily="49" charset="-122"/>
                        </a:rPr>
                        <a:t>简称</a:t>
                      </a:r>
                      <a:endParaRPr lang="zh-CN" altLang="en-US" sz="2000" b="0" dirty="0">
                        <a:solidFill>
                          <a:srgbClr val="C00000"/>
                        </a:solidFill>
                        <a:effectLst/>
                        <a:latin typeface="黑体" pitchFamily="49" charset="-122"/>
                        <a:ea typeface="黑体" pitchFamily="49" charset="-122"/>
                      </a:endParaRPr>
                    </a:p>
                  </a:txBody>
                  <a:tcPr anchor="ctr"/>
                </a:tc>
              </a:tr>
              <a:tr h="585792">
                <a:tc>
                  <a:txBody>
                    <a:bodyPr/>
                    <a:lstStyle/>
                    <a:p>
                      <a:pPr algn="ctr"/>
                      <a:r>
                        <a:rPr lang="en-US" altLang="zh-CN" sz="2000" dirty="0" smtClean="0">
                          <a:solidFill>
                            <a:schemeClr val="tx1"/>
                          </a:solidFill>
                        </a:rPr>
                        <a:t>1</a:t>
                      </a:r>
                      <a:endParaRPr lang="zh-CN" altLang="en-US" sz="2000" dirty="0">
                        <a:solidFill>
                          <a:schemeClr val="tx1"/>
                        </a:solidFill>
                      </a:endParaRPr>
                    </a:p>
                  </a:txBody>
                  <a:tcPr anchor="ctr"/>
                </a:tc>
                <a:tc rowSpan="3">
                  <a:txBody>
                    <a:bodyPr/>
                    <a:lstStyle/>
                    <a:p>
                      <a:pPr algn="ctr"/>
                      <a:r>
                        <a:rPr lang="zh-CN" altLang="en-US" sz="2000" kern="100" dirty="0" smtClean="0">
                          <a:latin typeface="Calibri"/>
                          <a:ea typeface="+mn-ea"/>
                          <a:cs typeface="Times New Roman"/>
                        </a:rPr>
                        <a:t>无碳小车</a:t>
                      </a:r>
                      <a:endParaRPr lang="zh-CN" altLang="en-US" sz="2000" dirty="0">
                        <a:solidFill>
                          <a:schemeClr val="tx1"/>
                        </a:solidFill>
                      </a:endParaRPr>
                    </a:p>
                  </a:txBody>
                  <a:tcPr anchor="ctr"/>
                </a:tc>
                <a:tc>
                  <a:txBody>
                    <a:bodyPr/>
                    <a:lstStyle/>
                    <a:p>
                      <a:pPr algn="ctr"/>
                      <a:r>
                        <a:rPr lang="zh-CN" altLang="en-US" sz="2000" kern="100" dirty="0" smtClean="0">
                          <a:latin typeface="Calibri"/>
                          <a:ea typeface="+mn-ea"/>
                          <a:cs typeface="Times New Roman"/>
                        </a:rPr>
                        <a:t>“</a:t>
                      </a:r>
                      <a:r>
                        <a:rPr lang="en-US" sz="2000" kern="100" dirty="0" smtClean="0">
                          <a:latin typeface="Calibri"/>
                          <a:ea typeface="+mn-ea"/>
                          <a:cs typeface="Times New Roman"/>
                        </a:rPr>
                        <a:t>S</a:t>
                      </a:r>
                      <a:r>
                        <a:rPr lang="zh-CN" altLang="en-US" sz="2000" kern="100" dirty="0" smtClean="0">
                          <a:latin typeface="Calibri"/>
                          <a:ea typeface="+mn-ea"/>
                          <a:cs typeface="Times New Roman"/>
                        </a:rPr>
                        <a:t>”型赛道常规赛</a:t>
                      </a:r>
                      <a:endParaRPr lang="zh-CN" altLang="en-US" sz="2000" dirty="0">
                        <a:solidFill>
                          <a:schemeClr val="tx1"/>
                        </a:solidFill>
                      </a:endParaRPr>
                    </a:p>
                  </a:txBody>
                  <a:tcPr anchor="ctr"/>
                </a:tc>
                <a:tc>
                  <a:txBody>
                    <a:bodyPr/>
                    <a:lstStyle/>
                    <a:p>
                      <a:pPr algn="ctr"/>
                      <a:r>
                        <a:rPr lang="zh-CN" altLang="en-US" sz="2000" kern="100" dirty="0" smtClean="0">
                          <a:latin typeface="Calibri"/>
                          <a:ea typeface="+mn-ea"/>
                          <a:cs typeface="Times New Roman"/>
                        </a:rPr>
                        <a:t>直道</a:t>
                      </a:r>
                      <a:endParaRPr lang="zh-CN" altLang="en-US" sz="2000" dirty="0">
                        <a:solidFill>
                          <a:schemeClr val="tx1"/>
                        </a:solidFill>
                      </a:endParaRPr>
                    </a:p>
                  </a:txBody>
                  <a:tcPr anchor="ctr"/>
                </a:tc>
              </a:tr>
              <a:tr h="585792">
                <a:tc>
                  <a:txBody>
                    <a:bodyPr/>
                    <a:lstStyle/>
                    <a:p>
                      <a:pPr algn="ctr"/>
                      <a:r>
                        <a:rPr lang="en-US" altLang="zh-CN" sz="2000" dirty="0" smtClean="0">
                          <a:solidFill>
                            <a:schemeClr val="tx1"/>
                          </a:solidFill>
                        </a:rPr>
                        <a:t>2</a:t>
                      </a:r>
                      <a:endParaRPr lang="zh-CN" altLang="en-US" sz="2000" dirty="0">
                        <a:solidFill>
                          <a:schemeClr val="tx1"/>
                        </a:solidFill>
                      </a:endParaRPr>
                    </a:p>
                  </a:txBody>
                  <a:tcPr anchor="ctr"/>
                </a:tc>
                <a:tc vMerge="1">
                  <a:txBody>
                    <a:bodyPr/>
                    <a:lstStyle/>
                    <a:p>
                      <a:endParaRPr lang="zh-CN" altLang="en-US" dirty="0">
                        <a:solidFill>
                          <a:schemeClr val="tx1"/>
                        </a:solidFill>
                      </a:endParaRPr>
                    </a:p>
                  </a:txBody>
                  <a:tcPr/>
                </a:tc>
                <a:tc>
                  <a:txBody>
                    <a:bodyPr/>
                    <a:lstStyle/>
                    <a:p>
                      <a:pPr algn="ctr"/>
                      <a:r>
                        <a:rPr lang="zh-CN" altLang="en-US" sz="2000" kern="100" dirty="0" smtClean="0">
                          <a:latin typeface="Calibri"/>
                          <a:ea typeface="+mn-ea"/>
                          <a:cs typeface="Times New Roman"/>
                        </a:rPr>
                        <a:t>“</a:t>
                      </a:r>
                      <a:r>
                        <a:rPr lang="en-US" sz="2000" kern="100" dirty="0" smtClean="0">
                          <a:latin typeface="Calibri"/>
                          <a:ea typeface="+mn-ea"/>
                          <a:cs typeface="Times New Roman"/>
                        </a:rPr>
                        <a:t>8</a:t>
                      </a:r>
                      <a:r>
                        <a:rPr lang="zh-CN" altLang="en-US" sz="2000" kern="100" dirty="0" smtClean="0">
                          <a:latin typeface="Calibri"/>
                          <a:ea typeface="+mn-ea"/>
                          <a:cs typeface="Times New Roman"/>
                        </a:rPr>
                        <a:t>”字型赛道常规赛</a:t>
                      </a:r>
                      <a:endParaRPr lang="zh-CN" altLang="en-US" sz="2000" dirty="0">
                        <a:solidFill>
                          <a:schemeClr val="tx1"/>
                        </a:solidFill>
                      </a:endParaRPr>
                    </a:p>
                  </a:txBody>
                  <a:tcPr anchor="ctr"/>
                </a:tc>
                <a:tc>
                  <a:txBody>
                    <a:bodyPr/>
                    <a:lstStyle/>
                    <a:p>
                      <a:pPr algn="ctr"/>
                      <a:r>
                        <a:rPr lang="zh-CN" altLang="en-US" sz="2000" kern="0" dirty="0" smtClean="0">
                          <a:latin typeface="Calibri"/>
                          <a:ea typeface="+mn-ea"/>
                          <a:cs typeface="Times New Roman"/>
                        </a:rPr>
                        <a:t>双</a:t>
                      </a:r>
                      <a:r>
                        <a:rPr lang="en-US" sz="2000" kern="0" dirty="0" smtClean="0">
                          <a:latin typeface="Calibri"/>
                          <a:ea typeface="+mn-ea"/>
                          <a:cs typeface="Times New Roman"/>
                        </a:rPr>
                        <a:t>8</a:t>
                      </a:r>
                      <a:endParaRPr lang="zh-CN" altLang="en-US" sz="2000" dirty="0">
                        <a:solidFill>
                          <a:schemeClr val="tx1"/>
                        </a:solidFill>
                      </a:endParaRPr>
                    </a:p>
                  </a:txBody>
                  <a:tcPr anchor="ctr"/>
                </a:tc>
              </a:tr>
              <a:tr h="585792">
                <a:tc>
                  <a:txBody>
                    <a:bodyPr/>
                    <a:lstStyle/>
                    <a:p>
                      <a:pPr algn="ctr"/>
                      <a:r>
                        <a:rPr lang="en-US" altLang="zh-CN" sz="2000" dirty="0" smtClean="0">
                          <a:solidFill>
                            <a:schemeClr val="tx1"/>
                          </a:solidFill>
                        </a:rPr>
                        <a:t>3</a:t>
                      </a:r>
                      <a:endParaRPr lang="zh-CN" altLang="en-US" sz="2000" dirty="0">
                        <a:solidFill>
                          <a:schemeClr val="tx1"/>
                        </a:solidFill>
                      </a:endParaRPr>
                    </a:p>
                  </a:txBody>
                  <a:tcPr anchor="ctr"/>
                </a:tc>
                <a:tc vMerge="1">
                  <a:txBody>
                    <a:bodyPr/>
                    <a:lstStyle/>
                    <a:p>
                      <a:endParaRPr lang="zh-CN" altLang="en-US" dirty="0">
                        <a:solidFill>
                          <a:schemeClr val="tx1"/>
                        </a:solidFill>
                      </a:endParaRPr>
                    </a:p>
                  </a:txBody>
                  <a:tcPr/>
                </a:tc>
                <a:tc>
                  <a:txBody>
                    <a:bodyPr/>
                    <a:lstStyle/>
                    <a:p>
                      <a:pPr algn="ctr"/>
                      <a:r>
                        <a:rPr lang="en-US" sz="2000" kern="100" dirty="0" smtClean="0">
                          <a:latin typeface="Calibri"/>
                          <a:ea typeface="+mn-ea"/>
                          <a:cs typeface="Times New Roman"/>
                        </a:rPr>
                        <a:t>S</a:t>
                      </a:r>
                      <a:r>
                        <a:rPr lang="zh-CN" altLang="en-US" sz="2000" kern="100" dirty="0" smtClean="0">
                          <a:latin typeface="Calibri"/>
                          <a:ea typeface="+mn-ea"/>
                          <a:cs typeface="Times New Roman"/>
                        </a:rPr>
                        <a:t>环形赛道挑战赛</a:t>
                      </a:r>
                      <a:endParaRPr lang="zh-CN" altLang="en-US" sz="2000" dirty="0">
                        <a:solidFill>
                          <a:schemeClr val="tx1"/>
                        </a:solidFill>
                      </a:endParaRPr>
                    </a:p>
                  </a:txBody>
                  <a:tcPr anchor="ctr"/>
                </a:tc>
                <a:tc>
                  <a:txBody>
                    <a:bodyPr/>
                    <a:lstStyle/>
                    <a:p>
                      <a:pPr algn="ctr"/>
                      <a:r>
                        <a:rPr lang="zh-CN" altLang="en-US" sz="2000" kern="0" dirty="0" smtClean="0">
                          <a:latin typeface="Calibri"/>
                          <a:ea typeface="+mn-ea"/>
                          <a:cs typeface="Times New Roman"/>
                        </a:rPr>
                        <a:t>环道</a:t>
                      </a:r>
                      <a:endParaRPr lang="zh-CN" altLang="en-US" sz="2000" dirty="0">
                        <a:solidFill>
                          <a:schemeClr val="tx1"/>
                        </a:solidFill>
                      </a:endParaRPr>
                    </a:p>
                  </a:txBody>
                  <a:tcPr anchor="ctr"/>
                </a:tc>
              </a:tr>
              <a:tr h="585792">
                <a:tc>
                  <a:txBody>
                    <a:bodyPr/>
                    <a:lstStyle/>
                    <a:p>
                      <a:pPr algn="ctr"/>
                      <a:r>
                        <a:rPr lang="en-US" altLang="zh-CN" sz="2000" dirty="0" smtClean="0">
                          <a:solidFill>
                            <a:schemeClr val="tx1"/>
                          </a:solidFill>
                        </a:rPr>
                        <a:t>4</a:t>
                      </a:r>
                      <a:endParaRPr lang="zh-CN" altLang="en-US" sz="2000" dirty="0">
                        <a:solidFill>
                          <a:schemeClr val="tx1"/>
                        </a:solidFill>
                      </a:endParaRPr>
                    </a:p>
                  </a:txBody>
                  <a:tcPr anchor="ctr"/>
                </a:tc>
                <a:tc>
                  <a:txBody>
                    <a:bodyPr/>
                    <a:lstStyle/>
                    <a:p>
                      <a:pPr algn="ctr"/>
                      <a:r>
                        <a:rPr lang="zh-CN" altLang="en-US" sz="2000" kern="100" dirty="0" smtClean="0">
                          <a:latin typeface="Calibri"/>
                          <a:ea typeface="+mn-ea"/>
                          <a:cs typeface="Times New Roman"/>
                        </a:rPr>
                        <a:t>搬运机器人</a:t>
                      </a:r>
                      <a:endParaRPr lang="zh-CN" altLang="en-US" sz="2000" dirty="0">
                        <a:solidFill>
                          <a:schemeClr val="tx1"/>
                        </a:solidFill>
                      </a:endParaRPr>
                    </a:p>
                  </a:txBody>
                  <a:tcPr anchor="ctr"/>
                </a:tc>
                <a:tc>
                  <a:txBody>
                    <a:bodyPr/>
                    <a:lstStyle/>
                    <a:p>
                      <a:pPr algn="ctr"/>
                      <a:r>
                        <a:rPr lang="zh-CN" altLang="en-US" sz="2000" kern="100" dirty="0" smtClean="0">
                          <a:latin typeface="Calibri"/>
                          <a:ea typeface="+mn-ea"/>
                          <a:cs typeface="Times New Roman"/>
                        </a:rPr>
                        <a:t>智能物料搬运机器人</a:t>
                      </a:r>
                      <a:endParaRPr lang="zh-CN" altLang="en-US" sz="2000" dirty="0">
                        <a:solidFill>
                          <a:schemeClr val="tx1"/>
                        </a:solidFill>
                      </a:endParaRPr>
                    </a:p>
                  </a:txBody>
                  <a:tcPr anchor="ctr"/>
                </a:tc>
                <a:tc>
                  <a:txBody>
                    <a:bodyPr/>
                    <a:lstStyle/>
                    <a:p>
                      <a:pPr algn="ctr"/>
                      <a:r>
                        <a:rPr lang="zh-CN" altLang="en-US" sz="2000" kern="100" dirty="0" smtClean="0">
                          <a:latin typeface="Calibri"/>
                          <a:ea typeface="+mn-ea"/>
                          <a:cs typeface="Times New Roman"/>
                        </a:rPr>
                        <a:t>机器人</a:t>
                      </a:r>
                      <a:endParaRPr lang="zh-CN" altLang="en-US" sz="2000" dirty="0">
                        <a:solidFill>
                          <a:schemeClr val="tx1"/>
                        </a:solidFill>
                      </a:endParaRPr>
                    </a:p>
                  </a:txBody>
                  <a:tcPr anchor="ctr"/>
                </a:tc>
              </a:tr>
            </a:tbl>
          </a:graphicData>
        </a:graphic>
      </p:graphicFrame>
      <p:grpSp>
        <p:nvGrpSpPr>
          <p:cNvPr id="28" name="组合 27"/>
          <p:cNvGrpSpPr/>
          <p:nvPr/>
        </p:nvGrpSpPr>
        <p:grpSpPr>
          <a:xfrm>
            <a:off x="1142976" y="2000240"/>
            <a:ext cx="6859636" cy="2930546"/>
            <a:chOff x="1142976" y="2000240"/>
            <a:chExt cx="6859636" cy="2930546"/>
          </a:xfrm>
        </p:grpSpPr>
        <p:cxnSp>
          <p:nvCxnSpPr>
            <p:cNvPr id="7" name="直接连接符 6"/>
            <p:cNvCxnSpPr/>
            <p:nvPr/>
          </p:nvCxnSpPr>
          <p:spPr>
            <a:xfrm>
              <a:off x="1142976" y="2000240"/>
              <a:ext cx="685804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42976" y="2571744"/>
              <a:ext cx="685804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42976" y="4357694"/>
              <a:ext cx="685804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71868" y="3786190"/>
              <a:ext cx="442915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571868" y="3143248"/>
              <a:ext cx="442915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42976" y="3143248"/>
              <a:ext cx="78581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42976" y="3786190"/>
              <a:ext cx="78581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42976" y="4929198"/>
              <a:ext cx="685804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64315" y="3464719"/>
              <a:ext cx="2928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2108183" y="3463925"/>
              <a:ext cx="2928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965703" y="3463925"/>
              <a:ext cx="2928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320709" y="3463925"/>
              <a:ext cx="2928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6537339" y="3463925"/>
              <a:ext cx="2928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1000"/>
                                        <p:tgtEl>
                                          <p:spTgt spid="18"/>
                                        </p:tgtEl>
                                      </p:cBhvr>
                                    </p:animEffect>
                                  </p:childTnLst>
                                </p:cTn>
                              </p:par>
                              <p:par>
                                <p:cTn id="13" presetID="4" presetClass="entr" presetSubtype="16"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ox(in)">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2.</a:t>
            </a:r>
            <a:r>
              <a:rPr lang="zh-CN" altLang="en-US" sz="2400" dirty="0" smtClean="0">
                <a:solidFill>
                  <a:srgbClr val="FF0000"/>
                </a:solidFill>
                <a:ea typeface="黑体" pitchFamily="2" charset="-122"/>
              </a:rPr>
              <a:t>校内制作</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13" name="Text Box 12"/>
          <p:cNvSpPr txBox="1">
            <a:spLocks noChangeArrowheads="1"/>
          </p:cNvSpPr>
          <p:nvPr/>
        </p:nvSpPr>
        <p:spPr bwMode="auto">
          <a:xfrm>
            <a:off x="1214414" y="2571744"/>
            <a:ext cx="4357718" cy="2015936"/>
          </a:xfrm>
          <a:prstGeom prst="rect">
            <a:avLst/>
          </a:prstGeom>
          <a:noFill/>
          <a:ln w="9525">
            <a:noFill/>
            <a:miter lim="800000"/>
            <a:headEnd/>
            <a:tailEnd/>
          </a:ln>
          <a:effectLst/>
        </p:spPr>
        <p:txBody>
          <a:bodyPr wrap="square">
            <a:spAutoFit/>
          </a:bodyPr>
          <a:lstStyle/>
          <a:p>
            <a:pPr>
              <a:lnSpc>
                <a:spcPts val="3000"/>
              </a:lnSpc>
              <a:buClr>
                <a:schemeClr val="hlink"/>
              </a:buClr>
              <a:buFont typeface="Wingdings" pitchFamily="2" charset="2"/>
              <a:buChar char="Ø"/>
            </a:pPr>
            <a:r>
              <a:rPr lang="zh-CN" altLang="en-US" sz="2000" dirty="0" smtClean="0"/>
              <a:t>机器人</a:t>
            </a:r>
            <a:endParaRPr lang="en-US" altLang="zh-CN" sz="2000" dirty="0" smtClean="0"/>
          </a:p>
          <a:p>
            <a:pPr>
              <a:lnSpc>
                <a:spcPts val="3000"/>
              </a:lnSpc>
              <a:buClr>
                <a:schemeClr val="hlink"/>
              </a:buClr>
              <a:buFont typeface="Wingdings" pitchFamily="2" charset="2"/>
              <a:buChar char="Ø"/>
            </a:pPr>
            <a:r>
              <a:rPr lang="zh-CN" altLang="en-US" sz="2000" dirty="0"/>
              <a:t>结构设计方案，</a:t>
            </a:r>
            <a:r>
              <a:rPr lang="en-US" sz="2000" dirty="0"/>
              <a:t>15</a:t>
            </a:r>
            <a:r>
              <a:rPr lang="zh-CN" altLang="en-US" sz="2000" dirty="0"/>
              <a:t>分</a:t>
            </a:r>
            <a:r>
              <a:rPr lang="zh-CN" altLang="en-US" sz="2000" dirty="0" smtClean="0"/>
              <a:t>；</a:t>
            </a:r>
            <a:endParaRPr lang="en-US" sz="2000" dirty="0" smtClean="0"/>
          </a:p>
          <a:p>
            <a:pPr>
              <a:lnSpc>
                <a:spcPts val="3000"/>
              </a:lnSpc>
              <a:buClr>
                <a:schemeClr val="hlink"/>
              </a:buClr>
              <a:buFont typeface="Wingdings" pitchFamily="2" charset="2"/>
              <a:buChar char="Ø"/>
            </a:pPr>
            <a:r>
              <a:rPr lang="zh-CN" altLang="en-US" sz="2000" dirty="0" smtClean="0"/>
              <a:t>控制系统</a:t>
            </a:r>
            <a:r>
              <a:rPr lang="zh-CN" altLang="en-US" sz="2000" dirty="0"/>
              <a:t>电路设计方案，</a:t>
            </a:r>
            <a:r>
              <a:rPr lang="en-US" sz="2000" dirty="0"/>
              <a:t>15</a:t>
            </a:r>
            <a:r>
              <a:rPr lang="zh-CN" altLang="en-US" sz="2000" dirty="0"/>
              <a:t>分</a:t>
            </a:r>
            <a:r>
              <a:rPr lang="zh-CN" altLang="en-US" sz="2000" dirty="0" smtClean="0"/>
              <a:t>；</a:t>
            </a:r>
            <a:endParaRPr lang="en-US" sz="2000" dirty="0" smtClean="0"/>
          </a:p>
          <a:p>
            <a:pPr>
              <a:lnSpc>
                <a:spcPts val="3000"/>
              </a:lnSpc>
              <a:buClr>
                <a:schemeClr val="hlink"/>
              </a:buClr>
              <a:buFont typeface="Wingdings" pitchFamily="2" charset="2"/>
              <a:buChar char="Ø"/>
            </a:pPr>
            <a:r>
              <a:rPr lang="zh-CN" altLang="en-US" sz="2000" dirty="0" smtClean="0"/>
              <a:t>加工</a:t>
            </a:r>
            <a:r>
              <a:rPr lang="zh-CN" altLang="en-US" sz="2000" dirty="0"/>
              <a:t>工艺方案，</a:t>
            </a:r>
            <a:r>
              <a:rPr lang="en-US" sz="2000" dirty="0"/>
              <a:t>15</a:t>
            </a:r>
            <a:r>
              <a:rPr lang="zh-CN" altLang="en-US" sz="2000" dirty="0"/>
              <a:t>分</a:t>
            </a:r>
            <a:r>
              <a:rPr lang="zh-CN" altLang="en-US" sz="2000" dirty="0" smtClean="0"/>
              <a:t>；</a:t>
            </a:r>
            <a:endParaRPr lang="en-US" sz="2000" dirty="0" smtClean="0"/>
          </a:p>
          <a:p>
            <a:pPr>
              <a:lnSpc>
                <a:spcPts val="3000"/>
              </a:lnSpc>
              <a:buClr>
                <a:schemeClr val="hlink"/>
              </a:buClr>
              <a:buFont typeface="Wingdings" pitchFamily="2" charset="2"/>
              <a:buChar char="Ø"/>
            </a:pPr>
            <a:r>
              <a:rPr lang="zh-CN" altLang="en-US" sz="2000" dirty="0" smtClean="0"/>
              <a:t>创业</a:t>
            </a:r>
            <a:r>
              <a:rPr lang="zh-CN" altLang="en-US" sz="2000" dirty="0"/>
              <a:t>企划书，</a:t>
            </a:r>
            <a:r>
              <a:rPr lang="en-US" sz="2000" dirty="0"/>
              <a:t>15</a:t>
            </a:r>
            <a:r>
              <a:rPr lang="zh-CN" altLang="en-US" sz="2000" dirty="0"/>
              <a:t>分。</a:t>
            </a:r>
          </a:p>
        </p:txBody>
      </p:sp>
      <p:sp>
        <p:nvSpPr>
          <p:cNvPr id="10" name="TextBox 9"/>
          <p:cNvSpPr txBox="1"/>
          <p:nvPr/>
        </p:nvSpPr>
        <p:spPr>
          <a:xfrm>
            <a:off x="5143504" y="2643182"/>
            <a:ext cx="3071834" cy="2015936"/>
          </a:xfrm>
          <a:prstGeom prst="rect">
            <a:avLst/>
          </a:prstGeom>
          <a:solidFill>
            <a:srgbClr val="FBF88C"/>
          </a:solidFill>
          <a:ln w="28575">
            <a:solidFill>
              <a:srgbClr val="231BC9"/>
            </a:solidFill>
          </a:ln>
        </p:spPr>
        <p:txBody>
          <a:bodyPr wrap="square" rtlCol="0">
            <a:spAutoFit/>
          </a:bodyPr>
          <a:lstStyle/>
          <a:p>
            <a:pPr>
              <a:lnSpc>
                <a:spcPts val="3000"/>
              </a:lnSpc>
            </a:pPr>
            <a:r>
              <a:rPr lang="zh-CN" altLang="en-US" sz="2000" dirty="0" smtClean="0"/>
              <a:t>      集中参赛报到时，小车上交统一保管；四个文本的电子版、纸质版交报到处。未交或未交齐者均不可参加比赛。</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3"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3.</a:t>
            </a:r>
            <a:r>
              <a:rPr lang="zh-CN" altLang="en-US" sz="2400" dirty="0" smtClean="0">
                <a:solidFill>
                  <a:srgbClr val="FF0000"/>
                </a:solidFill>
                <a:ea typeface="黑体" pitchFamily="2" charset="-122"/>
              </a:rPr>
              <a:t>淘汰赛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928662" y="2357430"/>
            <a:ext cx="7572428" cy="3683060"/>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参赛队将其参赛机器人放置在指定出发位置。按统一号令</a:t>
            </a:r>
            <a:r>
              <a:rPr lang="zh-CN" altLang="en-US" sz="2000" dirty="0" smtClean="0"/>
              <a:t>启动。机器人识别二</a:t>
            </a:r>
            <a:r>
              <a:rPr lang="zh-CN" altLang="en-US" sz="2000" dirty="0"/>
              <a:t>维</a:t>
            </a:r>
            <a:r>
              <a:rPr lang="zh-CN" altLang="en-US" sz="2000" dirty="0" smtClean="0"/>
              <a:t>码，按照</a:t>
            </a:r>
            <a:r>
              <a:rPr lang="zh-CN" altLang="en-US" sz="2000" dirty="0"/>
              <a:t>任务要求的顺序依次将物料搬运并准确放置到物料存放区对应的颜色区域内，完成任务</a:t>
            </a:r>
            <a:r>
              <a:rPr lang="zh-CN" altLang="en-US" sz="2000" dirty="0" smtClean="0"/>
              <a:t>后回到</a:t>
            </a:r>
            <a:r>
              <a:rPr lang="zh-CN" altLang="en-US" sz="2000" dirty="0"/>
              <a:t>出发</a:t>
            </a:r>
            <a:r>
              <a:rPr lang="zh-CN" altLang="en-US" sz="2000" dirty="0" smtClean="0"/>
              <a:t>区域内。</a:t>
            </a:r>
            <a:endParaRPr lang="en-US" altLang="zh-CN" sz="2000" dirty="0" smtClean="0"/>
          </a:p>
          <a:p>
            <a:pPr>
              <a:lnSpc>
                <a:spcPts val="3500"/>
              </a:lnSpc>
              <a:buClr>
                <a:srgbClr val="231BC9"/>
              </a:buClr>
              <a:buFont typeface="Wingdings" pitchFamily="2" charset="2"/>
              <a:buChar char="Ø"/>
            </a:pPr>
            <a:r>
              <a:rPr lang="zh-CN" altLang="en-US" sz="2000" dirty="0" smtClean="0"/>
              <a:t>每完成一个物料搬运并摆放准确得</a:t>
            </a:r>
            <a:r>
              <a:rPr lang="en-US" altLang="zh-CN" sz="2000" dirty="0" smtClean="0"/>
              <a:t>20</a:t>
            </a:r>
            <a:r>
              <a:rPr lang="zh-CN" altLang="en-US" sz="2000" dirty="0" smtClean="0"/>
              <a:t>分，完成搬运但摆放位置不准得</a:t>
            </a:r>
            <a:r>
              <a:rPr lang="en-US" altLang="zh-CN" sz="2000" dirty="0" smtClean="0"/>
              <a:t>15</a:t>
            </a:r>
            <a:r>
              <a:rPr lang="zh-CN" altLang="en-US" sz="2000" dirty="0" smtClean="0"/>
              <a:t>分，搬运至存放区未放置在指定位置得</a:t>
            </a:r>
            <a:r>
              <a:rPr lang="en-US" altLang="zh-CN" sz="2000" dirty="0" smtClean="0"/>
              <a:t>10</a:t>
            </a:r>
            <a:r>
              <a:rPr lang="zh-CN" altLang="en-US" sz="2000" dirty="0" smtClean="0"/>
              <a:t>分，完成拾取未到达存放区得</a:t>
            </a:r>
            <a:r>
              <a:rPr lang="en-US" altLang="zh-CN" sz="2000" dirty="0" smtClean="0"/>
              <a:t>5</a:t>
            </a:r>
            <a:r>
              <a:rPr lang="zh-CN" altLang="en-US" sz="2000" dirty="0" smtClean="0"/>
              <a:t>分，未按任务顺序搬运不得分。</a:t>
            </a:r>
            <a:endParaRPr lang="en-US" altLang="zh-CN" sz="2000" dirty="0" smtClean="0"/>
          </a:p>
          <a:p>
            <a:pPr>
              <a:lnSpc>
                <a:spcPts val="3500"/>
              </a:lnSpc>
              <a:buClr>
                <a:srgbClr val="231BC9"/>
              </a:buClr>
              <a:buFont typeface="Wingdings" pitchFamily="2" charset="2"/>
              <a:buChar char="Ø"/>
            </a:pPr>
            <a:r>
              <a:rPr lang="zh-CN" altLang="en-US" sz="2000" dirty="0" smtClean="0"/>
              <a:t>机器人</a:t>
            </a:r>
            <a:r>
              <a:rPr lang="zh-CN" altLang="en-US" sz="2000" dirty="0"/>
              <a:t>需在</a:t>
            </a:r>
            <a:r>
              <a:rPr lang="en-US" sz="2000" dirty="0"/>
              <a:t>5</a:t>
            </a:r>
            <a:r>
              <a:rPr lang="zh-CN" altLang="en-US" sz="2000" dirty="0"/>
              <a:t>分钟时间内完成</a:t>
            </a:r>
            <a:r>
              <a:rPr lang="zh-CN" altLang="en-US" sz="2000" dirty="0" smtClean="0"/>
              <a:t>比赛，按完成时间排序，用时少者在前，本项得分按右式计算，</a:t>
            </a:r>
            <a:endParaRPr lang="en-US" altLang="zh-CN" sz="2000" dirty="0" smtClean="0"/>
          </a:p>
        </p:txBody>
      </p:sp>
      <p:grpSp>
        <p:nvGrpSpPr>
          <p:cNvPr id="8" name="Group 27"/>
          <p:cNvGrpSpPr>
            <a:grpSpLocks/>
          </p:cNvGrpSpPr>
          <p:nvPr/>
        </p:nvGrpSpPr>
        <p:grpSpPr bwMode="auto">
          <a:xfrm>
            <a:off x="4572000" y="5572140"/>
            <a:ext cx="3603625" cy="727075"/>
            <a:chOff x="565" y="3612"/>
            <a:chExt cx="2270" cy="458"/>
          </a:xfrm>
        </p:grpSpPr>
        <p:sp>
          <p:nvSpPr>
            <p:cNvPr id="9" name="Rectangle 17"/>
            <p:cNvSpPr>
              <a:spLocks noChangeArrowheads="1"/>
            </p:cNvSpPr>
            <p:nvPr/>
          </p:nvSpPr>
          <p:spPr bwMode="auto">
            <a:xfrm>
              <a:off x="565" y="3612"/>
              <a:ext cx="2270" cy="454"/>
            </a:xfrm>
            <a:prstGeom prst="rect">
              <a:avLst/>
            </a:prstGeom>
            <a:solidFill>
              <a:srgbClr val="FDBFC3"/>
            </a:solidFill>
            <a:ln w="12700">
              <a:solidFill>
                <a:schemeClr val="hlink"/>
              </a:solidFill>
              <a:miter lim="800000"/>
              <a:headEnd/>
              <a:tailEnd/>
            </a:ln>
          </p:spPr>
          <p:txBody>
            <a:bodyPr wrap="none" anchor="ctr"/>
            <a:lstStyle/>
            <a:p>
              <a:endParaRPr lang="zh-CN" altLang="en-US"/>
            </a:p>
          </p:txBody>
        </p:sp>
        <p:sp>
          <p:nvSpPr>
            <p:cNvPr id="10" name="Text Box 13"/>
            <p:cNvSpPr txBox="1">
              <a:spLocks noChangeArrowheads="1"/>
            </p:cNvSpPr>
            <p:nvPr/>
          </p:nvSpPr>
          <p:spPr bwMode="auto">
            <a:xfrm>
              <a:off x="565" y="3702"/>
              <a:ext cx="954" cy="233"/>
            </a:xfrm>
            <a:prstGeom prst="rect">
              <a:avLst/>
            </a:prstGeom>
            <a:noFill/>
            <a:ln w="9525">
              <a:noFill/>
              <a:miter lim="800000"/>
              <a:headEnd/>
              <a:tailEnd/>
            </a:ln>
          </p:spPr>
          <p:txBody>
            <a:bodyPr wrap="none">
              <a:spAutoFit/>
            </a:bodyPr>
            <a:lstStyle/>
            <a:p>
              <a:r>
                <a:rPr lang="zh-CN" altLang="en-US" dirty="0" smtClean="0"/>
                <a:t>得分 </a:t>
              </a:r>
              <a:r>
                <a:rPr lang="en-US" altLang="zh-CN" dirty="0" smtClean="0"/>
                <a:t>= 40 </a:t>
              </a:r>
              <a:r>
                <a:rPr lang="en-US" altLang="zh-CN" dirty="0">
                  <a:latin typeface="Arial" pitchFamily="34" charset="0"/>
                </a:rPr>
                <a:t>—</a:t>
              </a:r>
              <a:endParaRPr lang="en-US" altLang="zh-CN" dirty="0"/>
            </a:p>
          </p:txBody>
        </p:sp>
        <p:sp>
          <p:nvSpPr>
            <p:cNvPr id="11" name="Text Box 14"/>
            <p:cNvSpPr txBox="1">
              <a:spLocks noChangeArrowheads="1"/>
            </p:cNvSpPr>
            <p:nvPr/>
          </p:nvSpPr>
          <p:spPr bwMode="auto">
            <a:xfrm>
              <a:off x="1690" y="3837"/>
              <a:ext cx="876" cy="233"/>
            </a:xfrm>
            <a:prstGeom prst="rect">
              <a:avLst/>
            </a:prstGeom>
            <a:noFill/>
            <a:ln w="9525">
              <a:noFill/>
              <a:miter lim="800000"/>
              <a:headEnd/>
              <a:tailEnd/>
            </a:ln>
          </p:spPr>
          <p:txBody>
            <a:bodyPr wrap="none">
              <a:spAutoFit/>
            </a:bodyPr>
            <a:lstStyle/>
            <a:p>
              <a:r>
                <a:rPr lang="zh-CN" altLang="en-US" dirty="0" smtClean="0"/>
                <a:t>参赛</a:t>
              </a:r>
              <a:r>
                <a:rPr lang="zh-CN" altLang="en-US" dirty="0"/>
                <a:t>队数</a:t>
              </a:r>
              <a:r>
                <a:rPr lang="en-US" altLang="zh-CN" dirty="0"/>
                <a:t>-1 </a:t>
              </a:r>
            </a:p>
          </p:txBody>
        </p:sp>
        <p:sp>
          <p:nvSpPr>
            <p:cNvPr id="12" name="Text Box 15"/>
            <p:cNvSpPr txBox="1">
              <a:spLocks noChangeArrowheads="1"/>
            </p:cNvSpPr>
            <p:nvPr/>
          </p:nvSpPr>
          <p:spPr bwMode="auto">
            <a:xfrm>
              <a:off x="1525" y="3612"/>
              <a:ext cx="1209" cy="231"/>
            </a:xfrm>
            <a:prstGeom prst="rect">
              <a:avLst/>
            </a:prstGeom>
            <a:noFill/>
            <a:ln w="9525">
              <a:noFill/>
              <a:miter lim="800000"/>
              <a:headEnd/>
              <a:tailEnd/>
            </a:ln>
          </p:spPr>
          <p:txBody>
            <a:bodyPr wrap="none">
              <a:spAutoFit/>
            </a:bodyPr>
            <a:lstStyle/>
            <a:p>
              <a:r>
                <a:rPr lang="en-US" altLang="zh-CN" dirty="0" smtClean="0"/>
                <a:t>30X</a:t>
              </a:r>
              <a:r>
                <a:rPr lang="en-US" altLang="zh-CN" dirty="0">
                  <a:latin typeface="宋体" pitchFamily="2" charset="-122"/>
                </a:rPr>
                <a:t>(</a:t>
              </a:r>
              <a:r>
                <a:rPr lang="zh-CN" altLang="en-US" dirty="0"/>
                <a:t>本队名次</a:t>
              </a:r>
              <a:r>
                <a:rPr lang="en-US" altLang="zh-CN" dirty="0"/>
                <a:t>-1</a:t>
              </a:r>
              <a:r>
                <a:rPr lang="en-US" altLang="zh-CN" dirty="0">
                  <a:latin typeface="宋体" pitchFamily="2" charset="-122"/>
                </a:rPr>
                <a:t>)</a:t>
              </a:r>
            </a:p>
          </p:txBody>
        </p:sp>
        <p:sp>
          <p:nvSpPr>
            <p:cNvPr id="13" name="Line 16"/>
            <p:cNvSpPr>
              <a:spLocks noChangeShapeType="1"/>
            </p:cNvSpPr>
            <p:nvPr/>
          </p:nvSpPr>
          <p:spPr bwMode="auto">
            <a:xfrm>
              <a:off x="1510" y="3839"/>
              <a:ext cx="1179" cy="0"/>
            </a:xfrm>
            <a:prstGeom prst="line">
              <a:avLst/>
            </a:prstGeom>
            <a:noFill/>
            <a:ln w="12700">
              <a:solidFill>
                <a:schemeClr val="tx1"/>
              </a:solidFill>
              <a:round/>
              <a:headEnd/>
              <a:tailEnd/>
            </a:ln>
          </p:spPr>
          <p:txBody>
            <a:bodyPr/>
            <a:lstStyle/>
            <a:p>
              <a:endParaRPr lang="zh-CN" altLang="en-US"/>
            </a:p>
          </p:txBody>
        </p:sp>
      </p:grpSp>
      <p:sp>
        <p:nvSpPr>
          <p:cNvPr id="14" name="TextBox 13"/>
          <p:cNvSpPr txBox="1"/>
          <p:nvPr/>
        </p:nvSpPr>
        <p:spPr>
          <a:xfrm>
            <a:off x="985064" y="6000768"/>
            <a:ext cx="3658374" cy="400110"/>
          </a:xfrm>
          <a:prstGeom prst="rect">
            <a:avLst/>
          </a:prstGeom>
          <a:noFill/>
        </p:spPr>
        <p:txBody>
          <a:bodyPr wrap="none" rtlCol="0">
            <a:spAutoFit/>
          </a:bodyPr>
          <a:lstStyle/>
          <a:p>
            <a:r>
              <a:rPr lang="en-US" altLang="zh-CN" sz="2000" dirty="0" smtClean="0"/>
              <a:t>5</a:t>
            </a:r>
            <a:r>
              <a:rPr lang="zh-CN" altLang="en-US" sz="2000" dirty="0" smtClean="0"/>
              <a:t>分钟内未完成比赛者不得分。</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6"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3734164"/>
          </a:xfrm>
          <a:prstGeom prst="rect">
            <a:avLst/>
          </a:prstGeom>
          <a:noFill/>
        </p:spPr>
        <p:txBody>
          <a:bodyPr wrap="square" rtlCol="0">
            <a:spAutoFit/>
          </a:bodyPr>
          <a:lstStyle/>
          <a:p>
            <a:pPr>
              <a:lnSpc>
                <a:spcPts val="3200"/>
              </a:lnSpc>
              <a:buClr>
                <a:srgbClr val="231BC9"/>
              </a:buClr>
              <a:buFont typeface="Wingdings" pitchFamily="2" charset="2"/>
              <a:buChar char="Ø"/>
            </a:pPr>
            <a:r>
              <a:rPr lang="zh-CN" altLang="en-US" sz="2000" dirty="0" smtClean="0"/>
              <a:t>经抽签确定一种搬运物料的重量组别、尺寸组别、形状组别（圆柱体、方形体、球体及其组合）以及各参赛队的赛场号位。</a:t>
            </a:r>
          </a:p>
          <a:p>
            <a:pPr>
              <a:lnSpc>
                <a:spcPts val="3200"/>
              </a:lnSpc>
              <a:buClr>
                <a:srgbClr val="231BC9"/>
              </a:buClr>
              <a:buFont typeface="Wingdings" pitchFamily="2" charset="2"/>
              <a:buChar char="Ø"/>
            </a:pPr>
            <a:r>
              <a:rPr lang="zh-CN" altLang="en-US" sz="2000" dirty="0" smtClean="0"/>
              <a:t>每支参赛队派出</a:t>
            </a:r>
            <a:r>
              <a:rPr lang="en-US" altLang="zh-CN" sz="2000" dirty="0" smtClean="0"/>
              <a:t>1</a:t>
            </a:r>
            <a:r>
              <a:rPr lang="zh-CN" altLang="en-US" sz="2000" dirty="0" smtClean="0"/>
              <a:t>名队员，针对抽取的物料组进行机器人末端工具（机器人手爪）的设计，参赛队员须自带笔记本电脑和自装的设计软件。</a:t>
            </a:r>
            <a:endParaRPr lang="en-US" altLang="zh-CN" sz="2000" dirty="0" smtClean="0"/>
          </a:p>
          <a:p>
            <a:pPr>
              <a:lnSpc>
                <a:spcPts val="3200"/>
              </a:lnSpc>
              <a:buClr>
                <a:srgbClr val="231BC9"/>
              </a:buClr>
              <a:buFont typeface="Wingdings" pitchFamily="2" charset="2"/>
              <a:buChar char="Ø"/>
            </a:pPr>
            <a:r>
              <a:rPr lang="en-US" altLang="zh-CN" sz="2000" dirty="0" smtClean="0"/>
              <a:t>3D</a:t>
            </a:r>
            <a:r>
              <a:rPr lang="zh-CN" altLang="en-US" sz="2000" dirty="0" smtClean="0"/>
              <a:t>打印机或激光切割机上完成机器人手爪的制作，在规定时间内完成得</a:t>
            </a:r>
            <a:r>
              <a:rPr lang="en-US" altLang="zh-CN" sz="2000" dirty="0" smtClean="0"/>
              <a:t>20</a:t>
            </a:r>
            <a:r>
              <a:rPr lang="zh-CN" altLang="en-US" sz="2000" dirty="0" smtClean="0"/>
              <a:t>分，违规或延时完成者得</a:t>
            </a:r>
            <a:r>
              <a:rPr lang="en-US" altLang="zh-CN" sz="2000" dirty="0" smtClean="0"/>
              <a:t>10</a:t>
            </a:r>
            <a:r>
              <a:rPr lang="zh-CN" altLang="en-US" sz="2000" dirty="0" smtClean="0"/>
              <a:t>分，不能完成者不得分。</a:t>
            </a:r>
            <a:endParaRPr lang="en-US" altLang="zh-CN" sz="2000" dirty="0" smtClean="0"/>
          </a:p>
          <a:p>
            <a:pPr>
              <a:lnSpc>
                <a:spcPts val="3200"/>
              </a:lnSpc>
              <a:buClr>
                <a:srgbClr val="231BC9"/>
              </a:buClr>
              <a:buFont typeface="Wingdings" pitchFamily="2" charset="2"/>
              <a:buChar char="Ø"/>
            </a:pPr>
            <a:r>
              <a:rPr lang="zh-CN" altLang="en-US" sz="2000" dirty="0" smtClean="0"/>
              <a:t>如果新制作的手爪有问题，可申请使用原来的手爪，扣</a:t>
            </a:r>
            <a:r>
              <a:rPr lang="en-US" sz="2000" dirty="0" smtClean="0"/>
              <a:t>10</a:t>
            </a:r>
            <a:r>
              <a:rPr lang="zh-CN" altLang="en-US" sz="2000" dirty="0" smtClean="0"/>
              <a:t>分，同时后续运行竞赛得分扣除</a:t>
            </a:r>
            <a:r>
              <a:rPr lang="en-US" sz="2000" dirty="0" smtClean="0"/>
              <a:t>40%</a:t>
            </a:r>
            <a:r>
              <a:rPr lang="zh-CN" altLang="en-US" sz="2000" dirty="0" smtClean="0"/>
              <a:t>。</a:t>
            </a:r>
          </a:p>
        </p:txBody>
      </p:sp>
      <p:sp>
        <p:nvSpPr>
          <p:cNvPr id="7" name="TextBox 6"/>
          <p:cNvSpPr txBox="1"/>
          <p:nvPr/>
        </p:nvSpPr>
        <p:spPr>
          <a:xfrm>
            <a:off x="1214414" y="2500306"/>
            <a:ext cx="4288353" cy="400110"/>
          </a:xfrm>
          <a:prstGeom prst="rect">
            <a:avLst/>
          </a:prstGeom>
          <a:noFill/>
        </p:spPr>
        <p:txBody>
          <a:bodyPr wrap="none" rtlCol="0">
            <a:spAutoFit/>
          </a:bodyPr>
          <a:lstStyle/>
          <a:p>
            <a:r>
              <a:rPr lang="zh-CN" altLang="en-US" sz="2000" dirty="0" smtClean="0">
                <a:solidFill>
                  <a:srgbClr val="FF0000"/>
                </a:solidFill>
              </a:rPr>
              <a:t>①机器人拾取装置的设计及制作环节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3234219"/>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由</a:t>
            </a:r>
            <a:r>
              <a:rPr lang="en-US" sz="2000" dirty="0"/>
              <a:t>1</a:t>
            </a:r>
            <a:r>
              <a:rPr lang="zh-CN" altLang="en-US" sz="2000" dirty="0"/>
              <a:t>名参赛队员参与此环节竞赛</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在</a:t>
            </a:r>
            <a:r>
              <a:rPr lang="zh-CN" altLang="en-US" sz="2000" dirty="0"/>
              <a:t>事先准备好的（主控电路）</a:t>
            </a:r>
            <a:r>
              <a:rPr lang="en-US" sz="2000" dirty="0"/>
              <a:t>PCB</a:t>
            </a:r>
            <a:r>
              <a:rPr lang="zh-CN" altLang="en-US" sz="2000" dirty="0"/>
              <a:t>板上焊接所有的分立元器件和集成电路插座，并完成调试</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在</a:t>
            </a:r>
            <a:r>
              <a:rPr lang="zh-CN" altLang="en-US" sz="2000" dirty="0"/>
              <a:t>规定时间内完成</a:t>
            </a:r>
            <a:r>
              <a:rPr lang="zh-CN" altLang="en-US" sz="2000" dirty="0" smtClean="0"/>
              <a:t>得</a:t>
            </a:r>
            <a:r>
              <a:rPr lang="en-US" altLang="zh-CN" sz="2000" dirty="0" smtClean="0"/>
              <a:t>20</a:t>
            </a:r>
            <a:r>
              <a:rPr lang="zh-CN" altLang="en-US" sz="2000" dirty="0" smtClean="0"/>
              <a:t>分</a:t>
            </a:r>
            <a:r>
              <a:rPr lang="zh-CN" altLang="en-US" sz="2000" dirty="0"/>
              <a:t>，违规或延时完成</a:t>
            </a:r>
            <a:r>
              <a:rPr lang="zh-CN" altLang="en-US" sz="2000" dirty="0" smtClean="0"/>
              <a:t>者得</a:t>
            </a:r>
            <a:r>
              <a:rPr lang="en-US" altLang="zh-CN" sz="2000" dirty="0" smtClean="0"/>
              <a:t>10</a:t>
            </a:r>
            <a:r>
              <a:rPr lang="zh-CN" altLang="en-US" sz="2000" dirty="0" smtClean="0"/>
              <a:t>分</a:t>
            </a:r>
            <a:r>
              <a:rPr lang="zh-CN" altLang="en-US" sz="2000" dirty="0"/>
              <a:t>，不能完成者不得分</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如果主控电路板有问题，可申请使用原来的主控电路板，扣</a:t>
            </a:r>
            <a:r>
              <a:rPr lang="en-US" sz="2000" dirty="0" smtClean="0"/>
              <a:t>5</a:t>
            </a:r>
            <a:r>
              <a:rPr lang="zh-CN" altLang="en-US" sz="2000" dirty="0" smtClean="0"/>
              <a:t>分，同时后续运行竞赛得分扣除</a:t>
            </a:r>
            <a:r>
              <a:rPr lang="en-US" sz="2000" dirty="0" smtClean="0"/>
              <a:t>20%</a:t>
            </a:r>
            <a:r>
              <a:rPr lang="zh-CN" altLang="en-US" sz="2000" dirty="0" smtClean="0"/>
              <a:t>。</a:t>
            </a:r>
          </a:p>
        </p:txBody>
      </p:sp>
      <p:sp>
        <p:nvSpPr>
          <p:cNvPr id="7" name="TextBox 6"/>
          <p:cNvSpPr txBox="1"/>
          <p:nvPr/>
        </p:nvSpPr>
        <p:spPr>
          <a:xfrm>
            <a:off x="1214414" y="2500306"/>
            <a:ext cx="3518912" cy="400110"/>
          </a:xfrm>
          <a:prstGeom prst="rect">
            <a:avLst/>
          </a:prstGeom>
          <a:noFill/>
        </p:spPr>
        <p:txBody>
          <a:bodyPr wrap="none" rtlCol="0">
            <a:spAutoFit/>
          </a:bodyPr>
          <a:lstStyle/>
          <a:p>
            <a:r>
              <a:rPr lang="zh-CN" altLang="en-US" sz="2000" dirty="0" smtClean="0">
                <a:solidFill>
                  <a:srgbClr val="FF0000"/>
                </a:solidFill>
              </a:rPr>
              <a:t>②主控电路板焊接与调试环节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2336537"/>
          </a:xfrm>
          <a:prstGeom prst="rect">
            <a:avLst/>
          </a:prstGeom>
          <a:noFill/>
        </p:spPr>
        <p:txBody>
          <a:bodyPr wrap="square" rtlCol="0">
            <a:spAutoFit/>
          </a:bodyPr>
          <a:lstStyle/>
          <a:p>
            <a:pPr>
              <a:lnSpc>
                <a:spcPts val="3500"/>
              </a:lnSpc>
              <a:buClr>
                <a:srgbClr val="231BC9"/>
              </a:buClr>
              <a:buFont typeface="Wingdings" pitchFamily="2" charset="2"/>
              <a:buChar char="Ø"/>
            </a:pPr>
            <a:r>
              <a:rPr lang="zh-CN" altLang="en-US" sz="2000" dirty="0"/>
              <a:t>各队</a:t>
            </a:r>
            <a:r>
              <a:rPr lang="en-US" sz="2000" dirty="0"/>
              <a:t>3</a:t>
            </a:r>
            <a:r>
              <a:rPr lang="zh-CN" altLang="en-US" sz="2000" dirty="0"/>
              <a:t>名队员一起，将原来参赛机器人上的手爪和主控板拆下交给裁判员，领回新加工的手爪和主控电路板安装到参赛机器人上，并完成调试</a:t>
            </a:r>
            <a:r>
              <a:rPr lang="zh-CN" altLang="en-US" sz="2000" dirty="0" smtClean="0"/>
              <a:t>。</a:t>
            </a:r>
            <a:endParaRPr lang="en-US" altLang="zh-CN" sz="2000" dirty="0" smtClean="0"/>
          </a:p>
          <a:p>
            <a:pPr>
              <a:lnSpc>
                <a:spcPts val="3500"/>
              </a:lnSpc>
              <a:buClr>
                <a:srgbClr val="231BC9"/>
              </a:buClr>
              <a:buFont typeface="Wingdings" pitchFamily="2" charset="2"/>
              <a:buChar char="Ø"/>
            </a:pPr>
            <a:r>
              <a:rPr lang="zh-CN" altLang="en-US" sz="2000" dirty="0" smtClean="0"/>
              <a:t>本</a:t>
            </a:r>
            <a:r>
              <a:rPr lang="zh-CN" altLang="en-US" sz="2000" dirty="0"/>
              <a:t>项内容在规定时间内完成</a:t>
            </a:r>
            <a:r>
              <a:rPr lang="zh-CN" altLang="en-US" sz="2000" dirty="0" smtClean="0"/>
              <a:t>得</a:t>
            </a:r>
            <a:r>
              <a:rPr lang="en-US" altLang="zh-CN" sz="2000" dirty="0" smtClean="0"/>
              <a:t>20</a:t>
            </a:r>
            <a:r>
              <a:rPr lang="zh-CN" altLang="en-US" sz="2000" dirty="0" smtClean="0"/>
              <a:t>分</a:t>
            </a:r>
            <a:r>
              <a:rPr lang="zh-CN" altLang="en-US" sz="2000" dirty="0"/>
              <a:t>，违规或延时完成</a:t>
            </a:r>
            <a:r>
              <a:rPr lang="zh-CN" altLang="en-US" sz="2000" dirty="0" smtClean="0"/>
              <a:t>者得</a:t>
            </a:r>
            <a:r>
              <a:rPr lang="en-US" altLang="zh-CN" sz="2000" dirty="0" smtClean="0"/>
              <a:t>10</a:t>
            </a:r>
            <a:r>
              <a:rPr lang="zh-CN" altLang="en-US" sz="2000" dirty="0" smtClean="0"/>
              <a:t>分。</a:t>
            </a:r>
            <a:endParaRPr lang="en-US" altLang="zh-CN" sz="2000" dirty="0" smtClean="0"/>
          </a:p>
          <a:p>
            <a:pPr>
              <a:lnSpc>
                <a:spcPts val="3500"/>
              </a:lnSpc>
              <a:buClr>
                <a:srgbClr val="231BC9"/>
              </a:buClr>
              <a:buFont typeface="Wingdings" pitchFamily="2" charset="2"/>
              <a:buChar char="Ø"/>
            </a:pPr>
            <a:r>
              <a:rPr lang="zh-CN" altLang="en-US" sz="2000" dirty="0" smtClean="0"/>
              <a:t>联</a:t>
            </a:r>
            <a:r>
              <a:rPr lang="zh-CN" altLang="en-US" sz="2000" dirty="0"/>
              <a:t>调无法完成者不能进入后续比赛。</a:t>
            </a:r>
            <a:endParaRPr lang="zh-CN" altLang="en-US" sz="2000" dirty="0" smtClean="0"/>
          </a:p>
        </p:txBody>
      </p:sp>
      <p:sp>
        <p:nvSpPr>
          <p:cNvPr id="7" name="TextBox 6"/>
          <p:cNvSpPr txBox="1"/>
          <p:nvPr/>
        </p:nvSpPr>
        <p:spPr>
          <a:xfrm>
            <a:off x="1214414" y="2500306"/>
            <a:ext cx="3262432" cy="400110"/>
          </a:xfrm>
          <a:prstGeom prst="rect">
            <a:avLst/>
          </a:prstGeom>
          <a:noFill/>
        </p:spPr>
        <p:txBody>
          <a:bodyPr wrap="none" rtlCol="0">
            <a:spAutoFit/>
          </a:bodyPr>
          <a:lstStyle/>
          <a:p>
            <a:r>
              <a:rPr lang="zh-CN" altLang="en-US" sz="2000" dirty="0" smtClean="0">
                <a:solidFill>
                  <a:srgbClr val="FF0000"/>
                </a:solidFill>
              </a:rPr>
              <a:t>③机器人机电联合调试环节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857224" y="2958193"/>
            <a:ext cx="7572428" cy="480068"/>
          </a:xfrm>
          <a:prstGeom prst="rect">
            <a:avLst/>
          </a:prstGeom>
          <a:noFill/>
        </p:spPr>
        <p:txBody>
          <a:bodyPr wrap="square" rtlCol="0">
            <a:spAutoFit/>
          </a:bodyPr>
          <a:lstStyle/>
          <a:p>
            <a:pPr>
              <a:lnSpc>
                <a:spcPts val="3500"/>
              </a:lnSpc>
              <a:buClr>
                <a:srgbClr val="231BC9"/>
              </a:buClr>
            </a:pPr>
            <a:r>
              <a:rPr lang="zh-CN" altLang="en-US" sz="2000" dirty="0"/>
              <a:t>用装配调试完成的机器人，再次进行物料搬运竞赛，规则同淘汰赛。</a:t>
            </a:r>
            <a:endParaRPr lang="zh-CN" altLang="en-US" sz="2000" dirty="0" smtClean="0"/>
          </a:p>
        </p:txBody>
      </p:sp>
      <p:sp>
        <p:nvSpPr>
          <p:cNvPr id="7" name="TextBox 6"/>
          <p:cNvSpPr txBox="1"/>
          <p:nvPr/>
        </p:nvSpPr>
        <p:spPr>
          <a:xfrm>
            <a:off x="1214414" y="2500306"/>
            <a:ext cx="2749471" cy="400110"/>
          </a:xfrm>
          <a:prstGeom prst="rect">
            <a:avLst/>
          </a:prstGeom>
          <a:noFill/>
        </p:spPr>
        <p:txBody>
          <a:bodyPr wrap="none" rtlCol="0">
            <a:spAutoFit/>
          </a:bodyPr>
          <a:lstStyle/>
          <a:p>
            <a:r>
              <a:rPr lang="zh-CN" altLang="en-US" sz="2000" dirty="0" smtClean="0">
                <a:solidFill>
                  <a:srgbClr val="FF0000"/>
                </a:solidFill>
              </a:rPr>
              <a:t>④机器人现场运行环节</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8" name="TextBox 7"/>
          <p:cNvSpPr txBox="1"/>
          <p:nvPr/>
        </p:nvSpPr>
        <p:spPr>
          <a:xfrm>
            <a:off x="1071538" y="2357430"/>
            <a:ext cx="7143799" cy="1477328"/>
          </a:xfrm>
          <a:prstGeom prst="rect">
            <a:avLst/>
          </a:prstGeom>
          <a:noFill/>
        </p:spPr>
        <p:txBody>
          <a:bodyPr wrap="square" rtlCol="0">
            <a:spAutoFit/>
          </a:bodyPr>
          <a:lstStyle/>
          <a:p>
            <a:pPr>
              <a:lnSpc>
                <a:spcPct val="150000"/>
              </a:lnSpc>
            </a:pPr>
            <a:r>
              <a:rPr lang="en-US" altLang="zh-CN" sz="2000" dirty="0" smtClean="0">
                <a:solidFill>
                  <a:srgbClr val="FF0000"/>
                </a:solidFill>
                <a:latin typeface="黑体" pitchFamily="49" charset="-122"/>
                <a:ea typeface="黑体" pitchFamily="49" charset="-122"/>
              </a:rPr>
              <a:t>⑤</a:t>
            </a:r>
            <a:r>
              <a:rPr lang="zh-CN" altLang="en-US" sz="2000" dirty="0" smtClean="0">
                <a:solidFill>
                  <a:srgbClr val="FF0000"/>
                </a:solidFill>
                <a:latin typeface="黑体" pitchFamily="49" charset="-122"/>
                <a:ea typeface="黑体" pitchFamily="49" charset="-122"/>
              </a:rPr>
              <a:t>现场问辩环节</a:t>
            </a:r>
          </a:p>
          <a:p>
            <a:pPr>
              <a:lnSpc>
                <a:spcPct val="150000"/>
              </a:lnSpc>
            </a:pPr>
            <a:r>
              <a:rPr lang="zh-CN" altLang="en-US" sz="2000" dirty="0" smtClean="0">
                <a:latin typeface="+mn-ea"/>
                <a:ea typeface="+mn-ea"/>
              </a:rPr>
              <a:t>经各队自愿申请产生参加答辩环节的参赛队。答辩问题涉及本队参赛作品的设计、制造工艺、成本及管理等相关知识。</a:t>
            </a:r>
            <a:endParaRPr lang="zh-CN" altLang="en-US" sz="2000" dirty="0">
              <a:latin typeface="+mn-ea"/>
              <a:ea typeface="+mn-ea"/>
            </a:endParaRPr>
          </a:p>
        </p:txBody>
      </p:sp>
      <p:sp>
        <p:nvSpPr>
          <p:cNvPr id="9" name="Text Box 23"/>
          <p:cNvSpPr txBox="1">
            <a:spLocks noChangeArrowheads="1"/>
          </p:cNvSpPr>
          <p:nvPr/>
        </p:nvSpPr>
        <p:spPr bwMode="auto">
          <a:xfrm>
            <a:off x="1643042" y="3857628"/>
            <a:ext cx="5617243" cy="400110"/>
          </a:xfrm>
          <a:prstGeom prst="rect">
            <a:avLst/>
          </a:prstGeom>
          <a:noFill/>
          <a:ln w="9525">
            <a:noFill/>
            <a:miter lim="800000"/>
            <a:headEnd/>
            <a:tailEnd/>
          </a:ln>
          <a:effectLst/>
        </p:spPr>
        <p:txBody>
          <a:bodyPr wrap="none">
            <a:spAutoFit/>
          </a:bodyPr>
          <a:lstStyle/>
          <a:p>
            <a:r>
              <a:rPr lang="zh-CN" altLang="en-US" sz="2000" b="1" dirty="0" smtClean="0"/>
              <a:t>问辩得分</a:t>
            </a:r>
            <a:r>
              <a:rPr lang="en-US" altLang="zh-CN" sz="2000" b="1" dirty="0" smtClean="0"/>
              <a:t>=</a:t>
            </a:r>
            <a:r>
              <a:rPr lang="zh-CN" altLang="en-US" sz="2000" dirty="0"/>
              <a:t>（</a:t>
            </a:r>
            <a:r>
              <a:rPr lang="zh-CN" altLang="en-US" sz="2000" b="1" dirty="0"/>
              <a:t>参加答辩队数</a:t>
            </a:r>
            <a:r>
              <a:rPr lang="en-US" altLang="zh-CN" sz="2000" b="1" dirty="0"/>
              <a:t>+1</a:t>
            </a:r>
            <a:r>
              <a:rPr lang="zh-CN" altLang="en-US" sz="2000" dirty="0"/>
              <a:t>）</a:t>
            </a:r>
            <a:r>
              <a:rPr lang="en-US" altLang="zh-CN" sz="2000" b="1" dirty="0"/>
              <a:t>/2  - </a:t>
            </a:r>
            <a:r>
              <a:rPr lang="zh-CN" altLang="en-US" sz="2000" b="1" dirty="0"/>
              <a:t>本队名次 </a:t>
            </a:r>
          </a:p>
        </p:txBody>
      </p:sp>
      <p:sp>
        <p:nvSpPr>
          <p:cNvPr id="10" name="Text Box 24"/>
          <p:cNvSpPr txBox="1">
            <a:spLocks noChangeArrowheads="1"/>
          </p:cNvSpPr>
          <p:nvPr/>
        </p:nvSpPr>
        <p:spPr bwMode="auto">
          <a:xfrm>
            <a:off x="1280426" y="4357694"/>
            <a:ext cx="6934912" cy="1938992"/>
          </a:xfrm>
          <a:prstGeom prst="rect">
            <a:avLst/>
          </a:prstGeom>
          <a:noFill/>
          <a:ln w="9525">
            <a:noFill/>
            <a:miter lim="800000"/>
            <a:headEnd/>
            <a:tailEnd/>
          </a:ln>
          <a:effectLst/>
        </p:spPr>
        <p:txBody>
          <a:bodyPr wrap="none">
            <a:spAutoFit/>
          </a:bodyPr>
          <a:lstStyle/>
          <a:p>
            <a:r>
              <a:rPr lang="zh-CN" altLang="en-US" sz="2400" dirty="0" smtClean="0"/>
              <a:t> </a:t>
            </a:r>
            <a:r>
              <a:rPr lang="en-US" altLang="zh-CN" dirty="0"/>
              <a:t>3</a:t>
            </a:r>
            <a:r>
              <a:rPr lang="zh-CN" altLang="en-US" dirty="0"/>
              <a:t>个队参加答辩，第</a:t>
            </a:r>
            <a:r>
              <a:rPr lang="en-US" altLang="zh-CN" dirty="0"/>
              <a:t>1</a:t>
            </a:r>
            <a:r>
              <a:rPr lang="zh-CN" altLang="en-US" dirty="0"/>
              <a:t>名得</a:t>
            </a:r>
            <a:r>
              <a:rPr lang="en-US" altLang="zh-CN" dirty="0"/>
              <a:t>1</a:t>
            </a:r>
            <a:r>
              <a:rPr lang="zh-CN" altLang="en-US" dirty="0"/>
              <a:t>分，第</a:t>
            </a:r>
            <a:r>
              <a:rPr lang="en-US" altLang="zh-CN" dirty="0"/>
              <a:t>2</a:t>
            </a:r>
            <a:r>
              <a:rPr lang="zh-CN" altLang="en-US" dirty="0"/>
              <a:t>名得</a:t>
            </a:r>
            <a:r>
              <a:rPr lang="en-US" altLang="zh-CN" dirty="0"/>
              <a:t>0</a:t>
            </a:r>
            <a:r>
              <a:rPr lang="zh-CN" altLang="en-US" dirty="0"/>
              <a:t>分，最后一名得 </a:t>
            </a:r>
            <a:r>
              <a:rPr lang="en-US" altLang="zh-CN" dirty="0"/>
              <a:t>-1 </a:t>
            </a:r>
            <a:r>
              <a:rPr lang="zh-CN" altLang="en-US" dirty="0"/>
              <a:t>分。</a:t>
            </a:r>
          </a:p>
          <a:p>
            <a:r>
              <a:rPr lang="zh-CN" altLang="en-US" sz="2400" dirty="0"/>
              <a:t> </a:t>
            </a:r>
            <a:r>
              <a:rPr lang="en-US" altLang="zh-CN" dirty="0"/>
              <a:t>5</a:t>
            </a:r>
            <a:r>
              <a:rPr lang="zh-CN" altLang="en-US" dirty="0"/>
              <a:t>个队参加答辩，第</a:t>
            </a:r>
            <a:r>
              <a:rPr lang="en-US" altLang="zh-CN" dirty="0"/>
              <a:t>1</a:t>
            </a:r>
            <a:r>
              <a:rPr lang="zh-CN" altLang="en-US" dirty="0"/>
              <a:t>名得</a:t>
            </a:r>
            <a:r>
              <a:rPr lang="en-US" altLang="zh-CN" dirty="0"/>
              <a:t>2</a:t>
            </a:r>
            <a:r>
              <a:rPr lang="zh-CN" altLang="en-US" dirty="0"/>
              <a:t>分，第</a:t>
            </a:r>
            <a:r>
              <a:rPr lang="en-US" altLang="zh-CN" dirty="0"/>
              <a:t>3</a:t>
            </a:r>
            <a:r>
              <a:rPr lang="zh-CN" altLang="en-US" dirty="0"/>
              <a:t>名得</a:t>
            </a:r>
            <a:r>
              <a:rPr lang="en-US" altLang="zh-CN" dirty="0"/>
              <a:t>0</a:t>
            </a:r>
            <a:r>
              <a:rPr lang="zh-CN" altLang="en-US" dirty="0"/>
              <a:t>分，最后一名得 </a:t>
            </a:r>
            <a:r>
              <a:rPr lang="en-US" altLang="zh-CN" dirty="0"/>
              <a:t>-2 </a:t>
            </a:r>
            <a:r>
              <a:rPr lang="zh-CN" altLang="en-US" dirty="0"/>
              <a:t>分。</a:t>
            </a:r>
          </a:p>
          <a:p>
            <a:r>
              <a:rPr lang="zh-CN" altLang="en-US" sz="2400" dirty="0"/>
              <a:t> </a:t>
            </a:r>
            <a:r>
              <a:rPr lang="en-US" altLang="zh-CN" dirty="0"/>
              <a:t>7</a:t>
            </a:r>
            <a:r>
              <a:rPr lang="zh-CN" altLang="en-US" dirty="0"/>
              <a:t>个队参加答辩，第</a:t>
            </a:r>
            <a:r>
              <a:rPr lang="en-US" altLang="zh-CN" dirty="0"/>
              <a:t>1</a:t>
            </a:r>
            <a:r>
              <a:rPr lang="zh-CN" altLang="en-US" dirty="0"/>
              <a:t>名得</a:t>
            </a:r>
            <a:r>
              <a:rPr lang="en-US" altLang="zh-CN" dirty="0"/>
              <a:t>3</a:t>
            </a:r>
            <a:r>
              <a:rPr lang="zh-CN" altLang="en-US" dirty="0"/>
              <a:t>分，第</a:t>
            </a:r>
            <a:r>
              <a:rPr lang="en-US" altLang="zh-CN" dirty="0"/>
              <a:t>4</a:t>
            </a:r>
            <a:r>
              <a:rPr lang="zh-CN" altLang="en-US" dirty="0"/>
              <a:t>名得</a:t>
            </a:r>
            <a:r>
              <a:rPr lang="en-US" altLang="zh-CN" dirty="0"/>
              <a:t>0</a:t>
            </a:r>
            <a:r>
              <a:rPr lang="zh-CN" altLang="en-US" dirty="0"/>
              <a:t>分，最后一名得 </a:t>
            </a:r>
            <a:r>
              <a:rPr lang="en-US" altLang="zh-CN" dirty="0"/>
              <a:t>-3 </a:t>
            </a:r>
            <a:r>
              <a:rPr lang="zh-CN" altLang="en-US" dirty="0"/>
              <a:t>分。</a:t>
            </a:r>
          </a:p>
          <a:p>
            <a:r>
              <a:rPr lang="zh-CN" altLang="en-US" sz="2400" dirty="0"/>
              <a:t> </a:t>
            </a:r>
            <a:r>
              <a:rPr lang="en-US" altLang="zh-CN" dirty="0"/>
              <a:t>9</a:t>
            </a:r>
            <a:r>
              <a:rPr lang="zh-CN" altLang="en-US" dirty="0"/>
              <a:t>个队参加答辩，第</a:t>
            </a:r>
            <a:r>
              <a:rPr lang="en-US" altLang="zh-CN" dirty="0"/>
              <a:t>1</a:t>
            </a:r>
            <a:r>
              <a:rPr lang="zh-CN" altLang="en-US" dirty="0"/>
              <a:t>名得</a:t>
            </a:r>
            <a:r>
              <a:rPr lang="en-US" altLang="zh-CN" dirty="0"/>
              <a:t>4</a:t>
            </a:r>
            <a:r>
              <a:rPr lang="zh-CN" altLang="en-US" dirty="0"/>
              <a:t>分，第</a:t>
            </a:r>
            <a:r>
              <a:rPr lang="en-US" altLang="zh-CN" dirty="0"/>
              <a:t>5</a:t>
            </a:r>
            <a:r>
              <a:rPr lang="zh-CN" altLang="en-US" dirty="0"/>
              <a:t>名得</a:t>
            </a:r>
            <a:r>
              <a:rPr lang="en-US" altLang="zh-CN" dirty="0"/>
              <a:t>0</a:t>
            </a:r>
            <a:r>
              <a:rPr lang="zh-CN" altLang="en-US" dirty="0"/>
              <a:t>分，最后一名得 </a:t>
            </a:r>
            <a:r>
              <a:rPr lang="en-US" altLang="zh-CN" dirty="0"/>
              <a:t>-4 </a:t>
            </a:r>
            <a:r>
              <a:rPr lang="zh-CN" altLang="en-US" dirty="0"/>
              <a:t>分。</a:t>
            </a:r>
          </a:p>
          <a:p>
            <a:r>
              <a:rPr lang="en-US" altLang="zh-CN" dirty="0"/>
              <a:t>11</a:t>
            </a:r>
            <a:r>
              <a:rPr lang="zh-CN" altLang="en-US" dirty="0"/>
              <a:t>个队参加答辩，第</a:t>
            </a:r>
            <a:r>
              <a:rPr lang="en-US" altLang="zh-CN" dirty="0"/>
              <a:t>1</a:t>
            </a:r>
            <a:r>
              <a:rPr lang="zh-CN" altLang="en-US" dirty="0"/>
              <a:t>名得</a:t>
            </a:r>
            <a:r>
              <a:rPr lang="en-US" altLang="zh-CN" dirty="0"/>
              <a:t>5</a:t>
            </a:r>
            <a:r>
              <a:rPr lang="zh-CN" altLang="en-US" dirty="0"/>
              <a:t>分，第</a:t>
            </a:r>
            <a:r>
              <a:rPr lang="en-US" altLang="zh-CN" dirty="0"/>
              <a:t>6</a:t>
            </a:r>
            <a:r>
              <a:rPr lang="zh-CN" altLang="en-US" dirty="0"/>
              <a:t>名得</a:t>
            </a:r>
            <a:r>
              <a:rPr lang="en-US" altLang="zh-CN" dirty="0"/>
              <a:t>0</a:t>
            </a:r>
            <a:r>
              <a:rPr lang="zh-CN" altLang="en-US" dirty="0"/>
              <a:t>分，最后一名得 </a:t>
            </a:r>
            <a:r>
              <a:rPr lang="en-US" altLang="zh-CN" dirty="0"/>
              <a:t>-5 </a:t>
            </a:r>
            <a:r>
              <a:rPr lang="zh-CN" altLang="en-US" dirty="0"/>
              <a:t>分。</a:t>
            </a:r>
            <a:r>
              <a:rPr lang="zh-CN" alt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blinds(horizontal)">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blinds(horizontal)">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blinds(horizontal)">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6954864"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二、智能物料搬运机器人</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8" name="矩形 7"/>
          <p:cNvSpPr/>
          <p:nvPr/>
        </p:nvSpPr>
        <p:spPr>
          <a:xfrm>
            <a:off x="357158" y="2643182"/>
            <a:ext cx="8429684" cy="830997"/>
          </a:xfrm>
          <a:prstGeom prst="rect">
            <a:avLst/>
          </a:prstGeom>
          <a:solidFill>
            <a:srgbClr val="FBF88C"/>
          </a:solidFill>
          <a:ln>
            <a:solidFill>
              <a:srgbClr val="FF0000"/>
            </a:solidFill>
          </a:ln>
        </p:spPr>
        <p:txBody>
          <a:bodyPr wrap="square">
            <a:spAutoFit/>
          </a:bodyPr>
          <a:lstStyle/>
          <a:p>
            <a:r>
              <a:rPr lang="zh-CN" altLang="en-US" sz="2400" dirty="0" smtClean="0"/>
              <a:t>得分：赛项总得分 </a:t>
            </a:r>
            <a:r>
              <a:rPr lang="en-US" altLang="zh-CN" sz="2400" dirty="0" smtClean="0"/>
              <a:t>= </a:t>
            </a:r>
            <a:r>
              <a:rPr lang="zh-CN" altLang="en-US" sz="2400" dirty="0" smtClean="0"/>
              <a:t>淘汰赛得分 </a:t>
            </a:r>
            <a:r>
              <a:rPr lang="en-US" altLang="zh-CN" sz="2400" dirty="0" smtClean="0"/>
              <a:t>+ </a:t>
            </a:r>
            <a:r>
              <a:rPr lang="zh-CN" altLang="en-US" sz="2400" dirty="0" smtClean="0"/>
              <a:t>决赛各环节得分</a:t>
            </a:r>
            <a:endParaRPr lang="en-US" altLang="zh-CN" sz="2400" dirty="0" smtClean="0"/>
          </a:p>
          <a:p>
            <a:r>
              <a:rPr lang="en-US" altLang="zh-CN" sz="2400" dirty="0"/>
              <a:t> </a:t>
            </a:r>
            <a:r>
              <a:rPr lang="en-US" altLang="zh-CN" sz="2400" dirty="0" smtClean="0"/>
              <a:t>                                 </a:t>
            </a:r>
            <a:r>
              <a:rPr lang="zh-CN" altLang="en-US" sz="2400" dirty="0" smtClean="0"/>
              <a:t>          </a:t>
            </a:r>
            <a:r>
              <a:rPr lang="en-US" altLang="zh-CN" sz="2400" dirty="0" smtClean="0"/>
              <a:t>- </a:t>
            </a:r>
            <a:r>
              <a:rPr lang="zh-CN" altLang="en-US" sz="2400" dirty="0" smtClean="0"/>
              <a:t>违规及超时扣分</a:t>
            </a:r>
            <a:r>
              <a:rPr lang="en-US" altLang="zh-CN" sz="2400" dirty="0" smtClean="0"/>
              <a:t>+</a:t>
            </a:r>
            <a:r>
              <a:rPr lang="zh-CN" altLang="en-US" sz="2400" dirty="0" smtClean="0"/>
              <a:t>问辩得分</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2656" r="1252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grpSp>
        <p:nvGrpSpPr>
          <p:cNvPr id="15417" name="Group 57"/>
          <p:cNvGrpSpPr>
            <a:grpSpLocks/>
          </p:cNvGrpSpPr>
          <p:nvPr/>
        </p:nvGrpSpPr>
        <p:grpSpPr bwMode="auto">
          <a:xfrm>
            <a:off x="928662" y="3071810"/>
            <a:ext cx="3606800" cy="3390900"/>
            <a:chOff x="245" y="1752"/>
            <a:chExt cx="2272" cy="2136"/>
          </a:xfrm>
        </p:grpSpPr>
        <p:pic>
          <p:nvPicPr>
            <p:cNvPr id="15364" name="Picture 4" descr="xc-20121-1"/>
            <p:cNvPicPr>
              <a:picLocks noChangeAspect="1" noChangeArrowheads="1"/>
            </p:cNvPicPr>
            <p:nvPr/>
          </p:nvPicPr>
          <p:blipFill>
            <a:blip r:embed="rId2"/>
            <a:srcRect l="18230" t="2727" r="30382" b="6816"/>
            <a:stretch>
              <a:fillRect/>
            </a:stretch>
          </p:blipFill>
          <p:spPr bwMode="auto">
            <a:xfrm>
              <a:off x="431" y="1752"/>
              <a:ext cx="2086" cy="1957"/>
            </a:xfrm>
            <a:prstGeom prst="rect">
              <a:avLst/>
            </a:prstGeom>
            <a:noFill/>
            <a:ln w="9525">
              <a:noFill/>
              <a:miter lim="800000"/>
              <a:headEnd/>
              <a:tailEnd/>
            </a:ln>
          </p:spPr>
        </p:pic>
        <p:sp>
          <p:nvSpPr>
            <p:cNvPr id="15365" name="Rectangle 5"/>
            <p:cNvSpPr>
              <a:spLocks noChangeArrowheads="1"/>
            </p:cNvSpPr>
            <p:nvPr/>
          </p:nvSpPr>
          <p:spPr bwMode="auto">
            <a:xfrm>
              <a:off x="476" y="2478"/>
              <a:ext cx="576" cy="576"/>
            </a:xfrm>
            <a:prstGeom prst="rect">
              <a:avLst/>
            </a:prstGeom>
            <a:solidFill>
              <a:schemeClr val="bg1"/>
            </a:solidFill>
            <a:ln w="9525">
              <a:noFill/>
              <a:miter lim="800000"/>
              <a:headEnd/>
              <a:tailEnd/>
            </a:ln>
            <a:effectLst/>
          </p:spPr>
          <p:txBody>
            <a:bodyPr wrap="none" anchor="ctr"/>
            <a:lstStyle/>
            <a:p>
              <a:endParaRPr lang="zh-CN" altLang="en-US"/>
            </a:p>
          </p:txBody>
        </p:sp>
        <p:sp>
          <p:nvSpPr>
            <p:cNvPr id="15367" name="Text Box 7"/>
            <p:cNvSpPr txBox="1">
              <a:spLocks noChangeArrowheads="1"/>
            </p:cNvSpPr>
            <p:nvPr/>
          </p:nvSpPr>
          <p:spPr bwMode="auto">
            <a:xfrm>
              <a:off x="975" y="3657"/>
              <a:ext cx="692" cy="231"/>
            </a:xfrm>
            <a:prstGeom prst="rect">
              <a:avLst/>
            </a:prstGeom>
            <a:noFill/>
            <a:ln w="9525">
              <a:noFill/>
              <a:miter lim="800000"/>
              <a:headEnd/>
              <a:tailEnd/>
            </a:ln>
            <a:effectLst/>
          </p:spPr>
          <p:txBody>
            <a:bodyPr wrap="none">
              <a:spAutoFit/>
            </a:bodyPr>
            <a:lstStyle/>
            <a:p>
              <a:r>
                <a:rPr lang="zh-CN" altLang="en-US">
                  <a:ea typeface="黑体" pitchFamily="2" charset="-122"/>
                </a:rPr>
                <a:t>无碳小车</a:t>
              </a:r>
            </a:p>
          </p:txBody>
        </p:sp>
        <p:sp>
          <p:nvSpPr>
            <p:cNvPr id="15366" name="Text Box 6"/>
            <p:cNvSpPr txBox="1">
              <a:spLocks noChangeArrowheads="1"/>
            </p:cNvSpPr>
            <p:nvPr/>
          </p:nvSpPr>
          <p:spPr bwMode="auto">
            <a:xfrm rot="16200000">
              <a:off x="184" y="2629"/>
              <a:ext cx="353" cy="231"/>
            </a:xfrm>
            <a:prstGeom prst="rect">
              <a:avLst/>
            </a:prstGeom>
            <a:noFill/>
            <a:ln w="9525">
              <a:noFill/>
              <a:miter lim="800000"/>
              <a:headEnd/>
              <a:tailEnd/>
            </a:ln>
            <a:effectLst/>
          </p:spPr>
          <p:txBody>
            <a:bodyPr wrap="none">
              <a:spAutoFit/>
            </a:bodyPr>
            <a:lstStyle/>
            <a:p>
              <a:r>
                <a:rPr lang="en-US" altLang="zh-CN"/>
                <a:t>400</a:t>
              </a:r>
            </a:p>
          </p:txBody>
        </p:sp>
      </p:grpSp>
      <p:sp>
        <p:nvSpPr>
          <p:cNvPr id="15369" name="AutoShape 9"/>
          <p:cNvSpPr>
            <a:spLocks noChangeArrowheads="1"/>
          </p:cNvSpPr>
          <p:nvPr/>
        </p:nvSpPr>
        <p:spPr bwMode="auto">
          <a:xfrm>
            <a:off x="928662" y="2428868"/>
            <a:ext cx="1785950" cy="1357322"/>
          </a:xfrm>
          <a:prstGeom prst="wedgeRectCallout">
            <a:avLst>
              <a:gd name="adj1" fmla="val 66291"/>
              <a:gd name="adj2" fmla="val 45708"/>
            </a:avLst>
          </a:prstGeom>
          <a:solidFill>
            <a:srgbClr val="02DDE2"/>
          </a:solidFill>
          <a:ln w="9525">
            <a:solidFill>
              <a:schemeClr val="tx1"/>
            </a:solidFill>
            <a:miter lim="800000"/>
            <a:headEnd/>
            <a:tailEnd/>
          </a:ln>
          <a:effectLst/>
        </p:spPr>
        <p:txBody>
          <a:bodyPr/>
          <a:lstStyle/>
          <a:p>
            <a:r>
              <a:rPr lang="en-US" altLang="zh-CN" sz="2000" dirty="0"/>
              <a:t>Φ50×65 mm</a:t>
            </a:r>
            <a:r>
              <a:rPr lang="zh-CN" altLang="en-US" sz="2000" dirty="0"/>
              <a:t>普通碳钢，竞赛时只能用组委会提供</a:t>
            </a:r>
            <a:r>
              <a:rPr lang="zh-CN" altLang="en-US" sz="2000" dirty="0" smtClean="0"/>
              <a:t>的。</a:t>
            </a:r>
            <a:endParaRPr lang="zh-CN" altLang="en-US" sz="2000" dirty="0"/>
          </a:p>
        </p:txBody>
      </p:sp>
      <p:sp>
        <p:nvSpPr>
          <p:cNvPr id="15363" name="Rectangle 3"/>
          <p:cNvSpPr>
            <a:spLocks noGrp="1" noChangeArrowheads="1"/>
          </p:cNvSpPr>
          <p:nvPr>
            <p:ph type="body" idx="1"/>
          </p:nvPr>
        </p:nvSpPr>
        <p:spPr>
          <a:xfrm>
            <a:off x="1214414" y="1857364"/>
            <a:ext cx="7345362" cy="619125"/>
          </a:xfrm>
        </p:spPr>
        <p:txBody>
          <a:bodyPr/>
          <a:lstStyle/>
          <a:p>
            <a:pPr>
              <a:buFont typeface="Wingdings" pitchFamily="2" charset="2"/>
              <a:buNone/>
            </a:pPr>
            <a:r>
              <a:rPr lang="zh-CN" altLang="en-US" sz="2800" dirty="0">
                <a:ea typeface="黑体" pitchFamily="2" charset="-122"/>
              </a:rPr>
              <a:t>重力势能是</a:t>
            </a:r>
            <a:r>
              <a:rPr lang="zh-CN" altLang="en-US" sz="2800" b="1" dirty="0">
                <a:solidFill>
                  <a:srgbClr val="C81A96"/>
                </a:solidFill>
                <a:ea typeface="黑体" pitchFamily="2" charset="-122"/>
              </a:rPr>
              <a:t>唯一</a:t>
            </a:r>
            <a:r>
              <a:rPr lang="zh-CN" altLang="en-US" sz="2800" dirty="0">
                <a:ea typeface="黑体" pitchFamily="2" charset="-122"/>
              </a:rPr>
              <a:t>能量，能</a:t>
            </a:r>
            <a:r>
              <a:rPr lang="zh-CN" altLang="en-US" sz="2800" b="1" dirty="0">
                <a:solidFill>
                  <a:srgbClr val="C81A96"/>
                </a:solidFill>
                <a:ea typeface="黑体" pitchFamily="2" charset="-122"/>
              </a:rPr>
              <a:t>转向</a:t>
            </a:r>
            <a:r>
              <a:rPr lang="zh-CN" altLang="en-US" sz="2800" dirty="0">
                <a:ea typeface="黑体" pitchFamily="2" charset="-122"/>
              </a:rPr>
              <a:t>避障，</a:t>
            </a:r>
            <a:r>
              <a:rPr lang="zh-CN" altLang="en-US" sz="2800" b="1" dirty="0">
                <a:solidFill>
                  <a:srgbClr val="C81A96"/>
                </a:solidFill>
                <a:ea typeface="黑体" pitchFamily="2" charset="-122"/>
              </a:rPr>
              <a:t>三轮</a:t>
            </a:r>
            <a:r>
              <a:rPr lang="zh-CN" altLang="en-US" sz="2800" dirty="0">
                <a:ea typeface="黑体" pitchFamily="2" charset="-122"/>
              </a:rPr>
              <a:t>结构。</a:t>
            </a:r>
          </a:p>
        </p:txBody>
      </p:sp>
      <p:sp>
        <p:nvSpPr>
          <p:cNvPr id="15416" name="AutoShape 56"/>
          <p:cNvSpPr>
            <a:spLocks noChangeArrowheads="1"/>
          </p:cNvSpPr>
          <p:nvPr/>
        </p:nvSpPr>
        <p:spPr bwMode="auto">
          <a:xfrm flipH="1">
            <a:off x="1571604" y="4143380"/>
            <a:ext cx="1857389" cy="1071570"/>
          </a:xfrm>
          <a:prstGeom prst="wedgeRectCallout">
            <a:avLst>
              <a:gd name="adj1" fmla="val 64374"/>
              <a:gd name="adj2" fmla="val 11064"/>
            </a:avLst>
          </a:prstGeom>
          <a:solidFill>
            <a:srgbClr val="02DDE2"/>
          </a:solidFill>
          <a:ln w="9525">
            <a:solidFill>
              <a:schemeClr val="tx1"/>
            </a:solidFill>
            <a:miter lim="800000"/>
            <a:headEnd/>
            <a:tailEnd/>
          </a:ln>
          <a:effectLst/>
        </p:spPr>
        <p:txBody>
          <a:bodyPr/>
          <a:lstStyle/>
          <a:p>
            <a:r>
              <a:rPr lang="zh-CN" altLang="en-US" sz="2000" dirty="0"/>
              <a:t>裁判员用标准杆（ </a:t>
            </a:r>
            <a:r>
              <a:rPr lang="en-US" altLang="zh-CN" sz="2000" dirty="0"/>
              <a:t>400±2</a:t>
            </a:r>
            <a:r>
              <a:rPr lang="zh-CN" altLang="en-US" sz="2000" dirty="0"/>
              <a:t>）</a:t>
            </a:r>
          </a:p>
          <a:p>
            <a:r>
              <a:rPr lang="zh-CN" altLang="en-US" sz="2000" dirty="0"/>
              <a:t>现场</a:t>
            </a:r>
            <a:r>
              <a:rPr lang="zh-CN" altLang="en-US" sz="2000" dirty="0" smtClean="0"/>
              <a:t>测量。</a:t>
            </a:r>
            <a:endParaRPr lang="zh-CN" altLang="en-US" sz="2000" dirty="0"/>
          </a:p>
        </p:txBody>
      </p:sp>
      <p:pic>
        <p:nvPicPr>
          <p:cNvPr id="50" name="Picture 5"/>
          <p:cNvPicPr>
            <a:picLocks noChangeAspect="1" noChangeArrowheads="1"/>
          </p:cNvPicPr>
          <p:nvPr/>
        </p:nvPicPr>
        <p:blipFill>
          <a:blip r:embed="rId3"/>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grpSp>
        <p:nvGrpSpPr>
          <p:cNvPr id="56" name="组合 55"/>
          <p:cNvGrpSpPr/>
          <p:nvPr/>
        </p:nvGrpSpPr>
        <p:grpSpPr>
          <a:xfrm>
            <a:off x="4786314" y="2571744"/>
            <a:ext cx="3857652" cy="3729280"/>
            <a:chOff x="4786314" y="2571744"/>
            <a:chExt cx="3857652" cy="3729280"/>
          </a:xfrm>
        </p:grpSpPr>
        <p:grpSp>
          <p:nvGrpSpPr>
            <p:cNvPr id="54" name="组合 53"/>
            <p:cNvGrpSpPr/>
            <p:nvPr/>
          </p:nvGrpSpPr>
          <p:grpSpPr>
            <a:xfrm>
              <a:off x="4786314" y="2571744"/>
              <a:ext cx="3857652" cy="2143140"/>
              <a:chOff x="4929190" y="2928934"/>
              <a:chExt cx="3857652" cy="2143140"/>
            </a:xfrm>
          </p:grpSpPr>
          <p:sp>
            <p:nvSpPr>
              <p:cNvPr id="53" name="矩形 52"/>
              <p:cNvSpPr/>
              <p:nvPr/>
            </p:nvSpPr>
            <p:spPr>
              <a:xfrm>
                <a:off x="4929190" y="2928934"/>
                <a:ext cx="3643338" cy="2143140"/>
              </a:xfrm>
              <a:prstGeom prst="rect">
                <a:avLst/>
              </a:prstGeom>
              <a:solidFill>
                <a:srgbClr val="FBF88C"/>
              </a:solidFill>
              <a:ln>
                <a:solidFill>
                  <a:srgbClr val="231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 Box 9"/>
              <p:cNvSpPr txBox="1">
                <a:spLocks noChangeArrowheads="1"/>
              </p:cNvSpPr>
              <p:nvPr/>
            </p:nvSpPr>
            <p:spPr bwMode="auto">
              <a:xfrm>
                <a:off x="4929190" y="3000372"/>
                <a:ext cx="1819729" cy="461665"/>
              </a:xfrm>
              <a:prstGeom prst="rect">
                <a:avLst/>
              </a:prstGeom>
              <a:noFill/>
              <a:ln w="9525">
                <a:noFill/>
                <a:miter lim="800000"/>
                <a:headEnd/>
                <a:tailEnd/>
              </a:ln>
              <a:effectLst/>
            </p:spPr>
            <p:txBody>
              <a:bodyPr wrap="none">
                <a:spAutoFit/>
              </a:bodyPr>
              <a:lstStyle/>
              <a:p>
                <a:r>
                  <a:rPr lang="zh-CN" altLang="en-US" sz="2400" dirty="0">
                    <a:solidFill>
                      <a:srgbClr val="FF0000"/>
                    </a:solidFill>
                    <a:ea typeface="黑体" pitchFamily="2" charset="-122"/>
                  </a:rPr>
                  <a:t>本校</a:t>
                </a:r>
                <a:r>
                  <a:rPr lang="zh-CN" altLang="en-US" sz="2400" dirty="0" smtClean="0">
                    <a:solidFill>
                      <a:srgbClr val="FF0000"/>
                    </a:solidFill>
                    <a:ea typeface="黑体" pitchFamily="2" charset="-122"/>
                  </a:rPr>
                  <a:t>制作：</a:t>
                </a:r>
                <a:r>
                  <a:rPr lang="zh-CN" altLang="en-US" sz="2400" dirty="0" smtClean="0">
                    <a:solidFill>
                      <a:srgbClr val="FF0000"/>
                    </a:solidFill>
                  </a:rPr>
                  <a:t> </a:t>
                </a:r>
                <a:endParaRPr lang="zh-CN" altLang="en-US" sz="2400" dirty="0">
                  <a:solidFill>
                    <a:srgbClr val="FF0000"/>
                  </a:solidFill>
                </a:endParaRPr>
              </a:p>
            </p:txBody>
          </p:sp>
          <p:sp>
            <p:nvSpPr>
              <p:cNvPr id="52" name="Text Box 12"/>
              <p:cNvSpPr txBox="1">
                <a:spLocks noChangeArrowheads="1"/>
              </p:cNvSpPr>
              <p:nvPr/>
            </p:nvSpPr>
            <p:spPr bwMode="auto">
              <a:xfrm>
                <a:off x="5041906" y="3418834"/>
                <a:ext cx="3744936" cy="1586140"/>
              </a:xfrm>
              <a:prstGeom prst="rect">
                <a:avLst/>
              </a:prstGeom>
              <a:noFill/>
              <a:ln w="9525">
                <a:noFill/>
                <a:miter lim="800000"/>
                <a:headEnd/>
                <a:tailEnd/>
              </a:ln>
              <a:effectLst/>
            </p:spPr>
            <p:txBody>
              <a:bodyPr wrap="none">
                <a:spAutoFit/>
              </a:bodyPr>
              <a:lstStyle/>
              <a:p>
                <a:pPr>
                  <a:lnSpc>
                    <a:spcPts val="3000"/>
                  </a:lnSpc>
                  <a:buClr>
                    <a:schemeClr val="hlink"/>
                  </a:buClr>
                  <a:buFont typeface="Wingdings" pitchFamily="2" charset="2"/>
                  <a:buChar char="Ø"/>
                </a:pPr>
                <a:r>
                  <a:rPr lang="zh-CN" altLang="en-US" sz="2000" dirty="0"/>
                  <a:t>小车</a:t>
                </a:r>
              </a:p>
              <a:p>
                <a:pPr>
                  <a:lnSpc>
                    <a:spcPts val="3000"/>
                  </a:lnSpc>
                  <a:buClr>
                    <a:schemeClr val="hlink"/>
                  </a:buClr>
                  <a:buFont typeface="Wingdings" pitchFamily="2" charset="2"/>
                  <a:buChar char="Ø"/>
                </a:pPr>
                <a:r>
                  <a:rPr lang="zh-CN" altLang="en-US" sz="2000" dirty="0"/>
                  <a:t>结构设计方案，</a:t>
                </a:r>
                <a:r>
                  <a:rPr lang="en-US" sz="2000" dirty="0"/>
                  <a:t>15</a:t>
                </a:r>
                <a:r>
                  <a:rPr lang="zh-CN" altLang="en-US" sz="2000" dirty="0" smtClean="0"/>
                  <a:t>分；</a:t>
                </a:r>
                <a:endParaRPr lang="en-US" altLang="zh-CN" sz="2000" dirty="0" smtClean="0"/>
              </a:p>
              <a:p>
                <a:pPr>
                  <a:lnSpc>
                    <a:spcPts val="3000"/>
                  </a:lnSpc>
                  <a:buClr>
                    <a:schemeClr val="hlink"/>
                  </a:buClr>
                  <a:buFont typeface="Wingdings" pitchFamily="2" charset="2"/>
                  <a:buChar char="Ø"/>
                </a:pPr>
                <a:r>
                  <a:rPr lang="zh-CN" altLang="en-US" sz="2000" dirty="0"/>
                  <a:t>加工工艺设计方案，</a:t>
                </a:r>
                <a:r>
                  <a:rPr lang="en-US" sz="2000" dirty="0"/>
                  <a:t>15</a:t>
                </a:r>
                <a:r>
                  <a:rPr lang="zh-CN" altLang="en-US" sz="2000" dirty="0" smtClean="0"/>
                  <a:t>分；</a:t>
                </a:r>
                <a:endParaRPr lang="en-US" altLang="zh-CN" sz="2000" dirty="0" smtClean="0"/>
              </a:p>
              <a:p>
                <a:pPr>
                  <a:lnSpc>
                    <a:spcPts val="3000"/>
                  </a:lnSpc>
                  <a:buClr>
                    <a:schemeClr val="hlink"/>
                  </a:buClr>
                  <a:buFont typeface="Wingdings" pitchFamily="2" charset="2"/>
                  <a:buChar char="Ø"/>
                </a:pPr>
                <a:r>
                  <a:rPr lang="zh-CN" altLang="en-US" sz="2000" dirty="0"/>
                  <a:t>工程项目创业企划书，</a:t>
                </a:r>
                <a:r>
                  <a:rPr lang="en-US" sz="2000" dirty="0"/>
                  <a:t>20</a:t>
                </a:r>
                <a:r>
                  <a:rPr lang="zh-CN" altLang="en-US" sz="2000" dirty="0" smtClean="0"/>
                  <a:t>分。</a:t>
                </a:r>
                <a:endParaRPr lang="zh-CN" altLang="en-US" sz="2000" dirty="0"/>
              </a:p>
            </p:txBody>
          </p:sp>
        </p:grpSp>
        <p:sp>
          <p:nvSpPr>
            <p:cNvPr id="55" name="TextBox 54"/>
            <p:cNvSpPr txBox="1"/>
            <p:nvPr/>
          </p:nvSpPr>
          <p:spPr>
            <a:xfrm>
              <a:off x="4786314" y="4714884"/>
              <a:ext cx="3643338" cy="1586140"/>
            </a:xfrm>
            <a:prstGeom prst="rect">
              <a:avLst/>
            </a:prstGeom>
            <a:solidFill>
              <a:srgbClr val="FBF88C"/>
            </a:solidFill>
            <a:ln w="28575">
              <a:solidFill>
                <a:srgbClr val="231BC9"/>
              </a:solidFill>
            </a:ln>
          </p:spPr>
          <p:txBody>
            <a:bodyPr wrap="square" rtlCol="0">
              <a:spAutoFit/>
            </a:bodyPr>
            <a:lstStyle/>
            <a:p>
              <a:pPr>
                <a:lnSpc>
                  <a:spcPts val="3000"/>
                </a:lnSpc>
              </a:pPr>
              <a:r>
                <a:rPr lang="zh-CN" altLang="en-US" sz="2000" dirty="0" smtClean="0"/>
                <a:t>      集中参赛报到时，小车上交统一保管；三个文本的电子版、纸质版交报到处。未交或未交齐者均不可参加比赛。</a:t>
              </a:r>
              <a:endParaRPr lang="zh-CN" alt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417"/>
                                        </p:tgtEl>
                                        <p:attrNameLst>
                                          <p:attrName>style.visibility</p:attrName>
                                        </p:attrNameLst>
                                      </p:cBhvr>
                                      <p:to>
                                        <p:strVal val="visible"/>
                                      </p:to>
                                    </p:set>
                                    <p:animEffect transition="in" filter="box(in)">
                                      <p:cBhvr>
                                        <p:cTn id="7" dur="500"/>
                                        <p:tgtEl>
                                          <p:spTgt spid="154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wipe(down)">
                                      <p:cBhvr>
                                        <p:cTn id="12" dur="500"/>
                                        <p:tgtEl>
                                          <p:spTgt spid="153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416"/>
                                        </p:tgtEl>
                                        <p:attrNameLst>
                                          <p:attrName>style.visibility</p:attrName>
                                        </p:attrNameLst>
                                      </p:cBhvr>
                                      <p:to>
                                        <p:strVal val="visible"/>
                                      </p:to>
                                    </p:set>
                                    <p:animEffect transition="in" filter="wipe(left)">
                                      <p:cBhvr>
                                        <p:cTn id="17" dur="500"/>
                                        <p:tgtEl>
                                          <p:spTgt spid="154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P spid="154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1.</a:t>
            </a:r>
            <a:r>
              <a:rPr lang="zh-CN" altLang="en-US" sz="2400" dirty="0" smtClean="0">
                <a:solidFill>
                  <a:srgbClr val="FF0000"/>
                </a:solidFill>
                <a:ea typeface="黑体" pitchFamily="2" charset="-122"/>
              </a:rPr>
              <a:t>直道赛项淘汰赛</a:t>
            </a:r>
            <a:endParaRPr lang="zh-CN" altLang="en-US" sz="2400" dirty="0">
              <a:solidFill>
                <a:srgbClr val="FF0000"/>
              </a:solidFill>
              <a:ea typeface="黑体" pitchFamily="2" charset="-122"/>
            </a:endParaRPr>
          </a:p>
        </p:txBody>
      </p:sp>
      <p:grpSp>
        <p:nvGrpSpPr>
          <p:cNvPr id="3" name="Group 61"/>
          <p:cNvGrpSpPr>
            <a:grpSpLocks/>
          </p:cNvGrpSpPr>
          <p:nvPr/>
        </p:nvGrpSpPr>
        <p:grpSpPr bwMode="auto">
          <a:xfrm>
            <a:off x="714348" y="2643182"/>
            <a:ext cx="4214842" cy="1930400"/>
            <a:chOff x="2971" y="1455"/>
            <a:chExt cx="2586" cy="1216"/>
          </a:xfrm>
        </p:grpSpPr>
        <p:pic>
          <p:nvPicPr>
            <p:cNvPr id="15418" name="Picture 58" descr="未命名"/>
            <p:cNvPicPr>
              <a:picLocks noChangeAspect="1" noChangeArrowheads="1"/>
            </p:cNvPicPr>
            <p:nvPr/>
          </p:nvPicPr>
          <p:blipFill>
            <a:blip r:embed="rId2"/>
            <a:srcRect l="37086" t="27716" r="20079" b="36536"/>
            <a:stretch>
              <a:fillRect/>
            </a:stretch>
          </p:blipFill>
          <p:spPr bwMode="auto">
            <a:xfrm>
              <a:off x="2971" y="1455"/>
              <a:ext cx="2586" cy="1216"/>
            </a:xfrm>
            <a:prstGeom prst="rect">
              <a:avLst/>
            </a:prstGeom>
            <a:noFill/>
          </p:spPr>
        </p:pic>
        <p:sp>
          <p:nvSpPr>
            <p:cNvPr id="15406" name="Text Box 46"/>
            <p:cNvSpPr txBox="1">
              <a:spLocks noChangeArrowheads="1"/>
            </p:cNvSpPr>
            <p:nvPr/>
          </p:nvSpPr>
          <p:spPr bwMode="auto">
            <a:xfrm rot="16200000">
              <a:off x="2876" y="1883"/>
              <a:ext cx="432" cy="212"/>
            </a:xfrm>
            <a:prstGeom prst="rect">
              <a:avLst/>
            </a:prstGeom>
            <a:noFill/>
            <a:ln w="9525">
              <a:noFill/>
              <a:miter lim="800000"/>
              <a:headEnd/>
              <a:tailEnd/>
            </a:ln>
            <a:effectLst/>
          </p:spPr>
          <p:txBody>
            <a:bodyPr>
              <a:spAutoFit/>
            </a:bodyPr>
            <a:lstStyle/>
            <a:p>
              <a:r>
                <a:rPr lang="en-US" altLang="zh-CN" sz="1600" dirty="0"/>
                <a:t>2000</a:t>
              </a:r>
            </a:p>
          </p:txBody>
        </p:sp>
        <p:sp>
          <p:nvSpPr>
            <p:cNvPr id="15409" name="Oval 49"/>
            <p:cNvSpPr>
              <a:spLocks noChangeArrowheads="1"/>
            </p:cNvSpPr>
            <p:nvPr/>
          </p:nvSpPr>
          <p:spPr bwMode="auto">
            <a:xfrm>
              <a:off x="3969" y="2024"/>
              <a:ext cx="45" cy="45"/>
            </a:xfrm>
            <a:prstGeom prst="ellipse">
              <a:avLst/>
            </a:prstGeom>
            <a:solidFill>
              <a:schemeClr val="hlink"/>
            </a:solidFill>
            <a:ln w="9525">
              <a:solidFill>
                <a:schemeClr val="tx1"/>
              </a:solidFill>
              <a:round/>
              <a:headEnd/>
              <a:tailEnd/>
            </a:ln>
            <a:effectLst/>
          </p:spPr>
          <p:txBody>
            <a:bodyPr wrap="none" anchor="ctr"/>
            <a:lstStyle/>
            <a:p>
              <a:endParaRPr lang="zh-CN" altLang="en-US"/>
            </a:p>
          </p:txBody>
        </p:sp>
        <p:sp>
          <p:nvSpPr>
            <p:cNvPr id="15410" name="Oval 50"/>
            <p:cNvSpPr>
              <a:spLocks noChangeArrowheads="1"/>
            </p:cNvSpPr>
            <p:nvPr/>
          </p:nvSpPr>
          <p:spPr bwMode="auto">
            <a:xfrm>
              <a:off x="4830" y="2024"/>
              <a:ext cx="45" cy="45"/>
            </a:xfrm>
            <a:prstGeom prst="ellipse">
              <a:avLst/>
            </a:prstGeom>
            <a:solidFill>
              <a:schemeClr val="hlink"/>
            </a:solidFill>
            <a:ln w="9525">
              <a:solidFill>
                <a:schemeClr val="tx1"/>
              </a:solidFill>
              <a:round/>
              <a:headEnd/>
              <a:tailEnd/>
            </a:ln>
            <a:effectLst/>
          </p:spPr>
          <p:txBody>
            <a:bodyPr wrap="none" anchor="ctr"/>
            <a:lstStyle/>
            <a:p>
              <a:endParaRPr lang="zh-CN" altLang="en-US"/>
            </a:p>
          </p:txBody>
        </p:sp>
        <p:sp>
          <p:nvSpPr>
            <p:cNvPr id="15411" name="Oval 51"/>
            <p:cNvSpPr>
              <a:spLocks noChangeArrowheads="1"/>
            </p:cNvSpPr>
            <p:nvPr/>
          </p:nvSpPr>
          <p:spPr bwMode="auto">
            <a:xfrm>
              <a:off x="4377" y="2024"/>
              <a:ext cx="45" cy="45"/>
            </a:xfrm>
            <a:prstGeom prst="ellipse">
              <a:avLst/>
            </a:prstGeom>
            <a:solidFill>
              <a:schemeClr val="hlink"/>
            </a:solidFill>
            <a:ln w="9525">
              <a:solidFill>
                <a:schemeClr val="tx1"/>
              </a:solidFill>
              <a:round/>
              <a:headEnd/>
              <a:tailEnd/>
            </a:ln>
            <a:effectLst/>
          </p:spPr>
          <p:txBody>
            <a:bodyPr wrap="none" anchor="ctr"/>
            <a:lstStyle/>
            <a:p>
              <a:endParaRPr lang="zh-CN" altLang="en-US"/>
            </a:p>
          </p:txBody>
        </p:sp>
        <p:sp>
          <p:nvSpPr>
            <p:cNvPr id="15420" name="Oval 60"/>
            <p:cNvSpPr>
              <a:spLocks noChangeArrowheads="1"/>
            </p:cNvSpPr>
            <p:nvPr/>
          </p:nvSpPr>
          <p:spPr bwMode="auto">
            <a:xfrm>
              <a:off x="5250" y="2024"/>
              <a:ext cx="45" cy="45"/>
            </a:xfrm>
            <a:prstGeom prst="ellipse">
              <a:avLst/>
            </a:prstGeom>
            <a:solidFill>
              <a:schemeClr val="hlink"/>
            </a:solidFill>
            <a:ln w="9525">
              <a:solidFill>
                <a:schemeClr val="tx1"/>
              </a:solidFill>
              <a:round/>
              <a:headEnd/>
              <a:tailEnd/>
            </a:ln>
            <a:effectLst/>
          </p:spPr>
          <p:txBody>
            <a:bodyPr wrap="none" anchor="ctr"/>
            <a:lstStyle/>
            <a:p>
              <a:endParaRPr lang="zh-CN" altLang="en-US"/>
            </a:p>
          </p:txBody>
        </p:sp>
      </p:gr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3"/>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51" name="TextBox 50"/>
          <p:cNvSpPr txBox="1"/>
          <p:nvPr/>
        </p:nvSpPr>
        <p:spPr>
          <a:xfrm>
            <a:off x="1643042" y="2428868"/>
            <a:ext cx="2928958" cy="369332"/>
          </a:xfrm>
          <a:prstGeom prst="rect">
            <a:avLst/>
          </a:prstGeom>
          <a:noFill/>
        </p:spPr>
        <p:txBody>
          <a:bodyPr wrap="square" rtlCol="0">
            <a:spAutoFit/>
          </a:bodyPr>
          <a:lstStyle/>
          <a:p>
            <a:pPr algn="ctr"/>
            <a:r>
              <a:rPr lang="zh-CN" altLang="en-US" dirty="0" smtClean="0"/>
              <a:t>障碍桩为</a:t>
            </a:r>
            <a:r>
              <a:rPr lang="en-US" altLang="zh-CN" dirty="0" smtClean="0"/>
              <a:t>Φ20X200mm</a:t>
            </a:r>
            <a:r>
              <a:rPr lang="zh-CN" altLang="en-US" dirty="0" smtClean="0"/>
              <a:t>圆棒</a:t>
            </a:r>
          </a:p>
        </p:txBody>
      </p:sp>
      <p:grpSp>
        <p:nvGrpSpPr>
          <p:cNvPr id="60" name="组合 59"/>
          <p:cNvGrpSpPr/>
          <p:nvPr/>
        </p:nvGrpSpPr>
        <p:grpSpPr>
          <a:xfrm>
            <a:off x="1643042" y="3653627"/>
            <a:ext cx="757238" cy="1275571"/>
            <a:chOff x="1643042" y="3582189"/>
            <a:chExt cx="757238" cy="1275571"/>
          </a:xfrm>
        </p:grpSpPr>
        <p:cxnSp>
          <p:nvCxnSpPr>
            <p:cNvPr id="53" name="直接连接符 52"/>
            <p:cNvCxnSpPr/>
            <p:nvPr/>
          </p:nvCxnSpPr>
          <p:spPr>
            <a:xfrm rot="10800000" flipV="1">
              <a:off x="2357423" y="3582189"/>
              <a:ext cx="12689" cy="1275571"/>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1429522" y="4643446"/>
              <a:ext cx="427834" cy="794"/>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1643042" y="4714884"/>
              <a:ext cx="714380" cy="1588"/>
            </a:xfrm>
            <a:prstGeom prst="straightConnector1">
              <a:avLst/>
            </a:prstGeom>
            <a:ln>
              <a:solidFill>
                <a:srgbClr val="231BC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Text Box 46"/>
            <p:cNvSpPr txBox="1">
              <a:spLocks noChangeArrowheads="1"/>
            </p:cNvSpPr>
            <p:nvPr/>
          </p:nvSpPr>
          <p:spPr bwMode="auto">
            <a:xfrm>
              <a:off x="1714480" y="4440790"/>
              <a:ext cx="685800" cy="345532"/>
            </a:xfrm>
            <a:prstGeom prst="rect">
              <a:avLst/>
            </a:prstGeom>
            <a:noFill/>
            <a:ln w="9525">
              <a:noFill/>
              <a:miter lim="800000"/>
              <a:headEnd/>
              <a:tailEnd/>
            </a:ln>
            <a:effectLst/>
          </p:spPr>
          <p:txBody>
            <a:bodyPr>
              <a:spAutoFit/>
            </a:bodyPr>
            <a:lstStyle/>
            <a:p>
              <a:r>
                <a:rPr lang="en-US" altLang="zh-CN" sz="1600" dirty="0" smtClean="0"/>
                <a:t>1000</a:t>
              </a:r>
              <a:endParaRPr lang="en-US" altLang="zh-CN" sz="1600" dirty="0"/>
            </a:p>
          </p:txBody>
        </p:sp>
      </p:grpSp>
      <p:grpSp>
        <p:nvGrpSpPr>
          <p:cNvPr id="73" name="组合 72"/>
          <p:cNvGrpSpPr/>
          <p:nvPr/>
        </p:nvGrpSpPr>
        <p:grpSpPr>
          <a:xfrm>
            <a:off x="1642249" y="3607447"/>
            <a:ext cx="2164629" cy="2536198"/>
            <a:chOff x="1642249" y="2989912"/>
            <a:chExt cx="2164629" cy="2536198"/>
          </a:xfrm>
        </p:grpSpPr>
        <p:grpSp>
          <p:nvGrpSpPr>
            <p:cNvPr id="70" name="组合 69"/>
            <p:cNvGrpSpPr/>
            <p:nvPr/>
          </p:nvGrpSpPr>
          <p:grpSpPr>
            <a:xfrm>
              <a:off x="1642249" y="2989912"/>
              <a:ext cx="2164629" cy="2536198"/>
              <a:chOff x="1642249" y="2633516"/>
              <a:chExt cx="2164629" cy="2536198"/>
            </a:xfrm>
          </p:grpSpPr>
          <p:cxnSp>
            <p:nvCxnSpPr>
              <p:cNvPr id="62" name="直接连接符 61"/>
              <p:cNvCxnSpPr>
                <a:stCxn id="15410" idx="5"/>
              </p:cNvCxnSpPr>
              <p:nvPr/>
            </p:nvCxnSpPr>
            <p:spPr>
              <a:xfrm rot="5400000">
                <a:off x="2528034" y="3890869"/>
                <a:ext cx="2536198" cy="21491"/>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5400000">
                <a:off x="1048126" y="4549389"/>
                <a:ext cx="1189039" cy="794"/>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1643042" y="5000636"/>
                <a:ext cx="2143140" cy="1588"/>
              </a:xfrm>
              <a:prstGeom prst="straightConnector1">
                <a:avLst/>
              </a:prstGeom>
              <a:ln>
                <a:solidFill>
                  <a:srgbClr val="231BC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9" name="Text Box 46"/>
            <p:cNvSpPr txBox="1">
              <a:spLocks noChangeArrowheads="1"/>
            </p:cNvSpPr>
            <p:nvPr/>
          </p:nvSpPr>
          <p:spPr bwMode="auto">
            <a:xfrm>
              <a:off x="2500298" y="5083732"/>
              <a:ext cx="685800" cy="345532"/>
            </a:xfrm>
            <a:prstGeom prst="rect">
              <a:avLst/>
            </a:prstGeom>
            <a:noFill/>
            <a:ln w="9525">
              <a:noFill/>
              <a:miter lim="800000"/>
              <a:headEnd/>
              <a:tailEnd/>
            </a:ln>
            <a:effectLst/>
          </p:spPr>
          <p:txBody>
            <a:bodyPr>
              <a:spAutoFit/>
            </a:bodyPr>
            <a:lstStyle/>
            <a:p>
              <a:r>
                <a:rPr lang="en-US" altLang="zh-CN" sz="1600" dirty="0" smtClean="0"/>
                <a:t>3000</a:t>
              </a:r>
              <a:endParaRPr lang="en-US" altLang="zh-CN" sz="1600" dirty="0"/>
            </a:p>
          </p:txBody>
        </p:sp>
      </p:grpSp>
      <p:grpSp>
        <p:nvGrpSpPr>
          <p:cNvPr id="104" name="组合 103"/>
          <p:cNvGrpSpPr/>
          <p:nvPr/>
        </p:nvGrpSpPr>
        <p:grpSpPr>
          <a:xfrm>
            <a:off x="3071008" y="2928934"/>
            <a:ext cx="1429554" cy="572298"/>
            <a:chOff x="3071008" y="3071810"/>
            <a:chExt cx="1429554" cy="572298"/>
          </a:xfrm>
        </p:grpSpPr>
        <p:cxnSp>
          <p:nvCxnSpPr>
            <p:cNvPr id="97" name="直接连接符 96"/>
            <p:cNvCxnSpPr/>
            <p:nvPr/>
          </p:nvCxnSpPr>
          <p:spPr>
            <a:xfrm rot="5400000" flipH="1" flipV="1">
              <a:off x="2857488" y="3429000"/>
              <a:ext cx="428628" cy="1588"/>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5400000" flipH="1" flipV="1">
              <a:off x="3572662" y="3428206"/>
              <a:ext cx="428628" cy="1588"/>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5400000" flipH="1" flipV="1">
              <a:off x="4285454" y="3428206"/>
              <a:ext cx="428628" cy="1588"/>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3071802" y="3357562"/>
              <a:ext cx="714380" cy="1588"/>
            </a:xfrm>
            <a:prstGeom prst="straightConnector1">
              <a:avLst/>
            </a:prstGeom>
            <a:ln>
              <a:solidFill>
                <a:srgbClr val="231BC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a:off x="3786182" y="3357562"/>
              <a:ext cx="714380" cy="1588"/>
            </a:xfrm>
            <a:prstGeom prst="straightConnector1">
              <a:avLst/>
            </a:prstGeom>
            <a:ln>
              <a:solidFill>
                <a:srgbClr val="231BC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Text Box 46"/>
            <p:cNvSpPr txBox="1">
              <a:spLocks noChangeArrowheads="1"/>
            </p:cNvSpPr>
            <p:nvPr/>
          </p:nvSpPr>
          <p:spPr bwMode="auto">
            <a:xfrm>
              <a:off x="3286116" y="3071810"/>
              <a:ext cx="285752" cy="345532"/>
            </a:xfrm>
            <a:prstGeom prst="rect">
              <a:avLst/>
            </a:prstGeom>
            <a:noFill/>
            <a:ln w="9525">
              <a:noFill/>
              <a:miter lim="800000"/>
              <a:headEnd/>
              <a:tailEnd/>
            </a:ln>
            <a:effectLst/>
          </p:spPr>
          <p:txBody>
            <a:bodyPr wrap="square">
              <a:spAutoFit/>
            </a:bodyPr>
            <a:lstStyle/>
            <a:p>
              <a:r>
                <a:rPr lang="en-US" altLang="zh-CN" sz="1600" dirty="0" smtClean="0">
                  <a:solidFill>
                    <a:srgbClr val="FF0000"/>
                  </a:solidFill>
                </a:rPr>
                <a:t>k</a:t>
              </a:r>
              <a:endParaRPr lang="en-US" altLang="zh-CN" sz="1600" dirty="0">
                <a:solidFill>
                  <a:srgbClr val="FF0000"/>
                </a:solidFill>
              </a:endParaRPr>
            </a:p>
          </p:txBody>
        </p:sp>
        <p:sp>
          <p:nvSpPr>
            <p:cNvPr id="103" name="Text Box 46"/>
            <p:cNvSpPr txBox="1">
              <a:spLocks noChangeArrowheads="1"/>
            </p:cNvSpPr>
            <p:nvPr/>
          </p:nvSpPr>
          <p:spPr bwMode="auto">
            <a:xfrm>
              <a:off x="4000496" y="3083468"/>
              <a:ext cx="285752" cy="345532"/>
            </a:xfrm>
            <a:prstGeom prst="rect">
              <a:avLst/>
            </a:prstGeom>
            <a:noFill/>
            <a:ln w="9525">
              <a:noFill/>
              <a:miter lim="800000"/>
              <a:headEnd/>
              <a:tailEnd/>
            </a:ln>
            <a:effectLst/>
          </p:spPr>
          <p:txBody>
            <a:bodyPr wrap="square">
              <a:spAutoFit/>
            </a:bodyPr>
            <a:lstStyle/>
            <a:p>
              <a:r>
                <a:rPr lang="en-US" altLang="zh-CN" sz="1600" dirty="0" smtClean="0">
                  <a:solidFill>
                    <a:srgbClr val="FF0000"/>
                  </a:solidFill>
                </a:rPr>
                <a:t>k</a:t>
              </a:r>
              <a:endParaRPr lang="en-US" altLang="zh-CN" sz="1600" dirty="0">
                <a:solidFill>
                  <a:srgbClr val="FF0000"/>
                </a:solidFill>
              </a:endParaRPr>
            </a:p>
          </p:txBody>
        </p:sp>
      </p:grpSp>
      <p:sp>
        <p:nvSpPr>
          <p:cNvPr id="105" name="Text Box 11"/>
          <p:cNvSpPr txBox="1">
            <a:spLocks noChangeArrowheads="1"/>
          </p:cNvSpPr>
          <p:nvPr/>
        </p:nvSpPr>
        <p:spPr bwMode="auto">
          <a:xfrm>
            <a:off x="4857752" y="2428868"/>
            <a:ext cx="4032250" cy="2769989"/>
          </a:xfrm>
          <a:prstGeom prst="rect">
            <a:avLst/>
          </a:prstGeom>
          <a:solidFill>
            <a:srgbClr val="E1F5FF"/>
          </a:solidFill>
          <a:ln w="9525">
            <a:noFill/>
            <a:miter lim="800000"/>
            <a:headEnd/>
            <a:tailEnd/>
          </a:ln>
          <a:effectLst/>
        </p:spPr>
        <p:txBody>
          <a:bodyPr>
            <a:spAutoFit/>
          </a:bodyPr>
          <a:lstStyle/>
          <a:p>
            <a:pPr>
              <a:lnSpc>
                <a:spcPct val="150000"/>
              </a:lnSpc>
              <a:buFont typeface="Wingdings" pitchFamily="2" charset="2"/>
              <a:buChar char="Ø"/>
            </a:pPr>
            <a:r>
              <a:rPr lang="zh-CN" altLang="en-US" sz="2000" dirty="0"/>
              <a:t>整体穿过赛道中线。</a:t>
            </a:r>
          </a:p>
          <a:p>
            <a:pPr>
              <a:lnSpc>
                <a:spcPct val="150000"/>
              </a:lnSpc>
              <a:buFont typeface="Wingdings" pitchFamily="2" charset="2"/>
              <a:buChar char="Ø"/>
            </a:pPr>
            <a:r>
              <a:rPr lang="zh-CN" altLang="en-US" sz="2000" dirty="0" smtClean="0"/>
              <a:t>障碍桩不</a:t>
            </a:r>
            <a:r>
              <a:rPr lang="zh-CN" altLang="en-US" sz="2000" dirty="0"/>
              <a:t>被撞倒。</a:t>
            </a:r>
          </a:p>
          <a:p>
            <a:pPr>
              <a:lnSpc>
                <a:spcPct val="150000"/>
              </a:lnSpc>
              <a:buFont typeface="Wingdings" pitchFamily="2" charset="2"/>
              <a:buChar char="Ø"/>
            </a:pPr>
            <a:r>
              <a:rPr lang="zh-CN" altLang="en-US" sz="2000" dirty="0"/>
              <a:t>一次绕过</a:t>
            </a:r>
            <a:r>
              <a:rPr lang="en-US" altLang="zh-CN" sz="2000" dirty="0"/>
              <a:t>2</a:t>
            </a:r>
            <a:r>
              <a:rPr lang="zh-CN" altLang="en-US" sz="2000" dirty="0"/>
              <a:t>个或</a:t>
            </a:r>
            <a:r>
              <a:rPr lang="en-US" altLang="zh-CN" sz="2000" dirty="0"/>
              <a:t>2</a:t>
            </a:r>
            <a:r>
              <a:rPr lang="zh-CN" altLang="en-US" sz="2000" dirty="0"/>
              <a:t>个以上只算</a:t>
            </a:r>
            <a:r>
              <a:rPr lang="en-US" altLang="zh-CN" sz="2000" dirty="0"/>
              <a:t>1</a:t>
            </a:r>
            <a:r>
              <a:rPr lang="zh-CN" altLang="en-US" sz="2000" dirty="0"/>
              <a:t>个。</a:t>
            </a:r>
          </a:p>
          <a:p>
            <a:pPr>
              <a:lnSpc>
                <a:spcPct val="150000"/>
              </a:lnSpc>
              <a:buFont typeface="Wingdings" pitchFamily="2" charset="2"/>
              <a:buChar char="Ø"/>
            </a:pPr>
            <a:r>
              <a:rPr lang="zh-CN" altLang="en-US" sz="2000" dirty="0"/>
              <a:t>多次绕过同</a:t>
            </a:r>
            <a:r>
              <a:rPr lang="en-US" altLang="zh-CN" sz="2000" dirty="0"/>
              <a:t>1</a:t>
            </a:r>
            <a:r>
              <a:rPr lang="zh-CN" altLang="en-US" sz="2000" dirty="0"/>
              <a:t>个障碍时只算</a:t>
            </a:r>
            <a:r>
              <a:rPr lang="en-US" altLang="zh-CN" sz="2000" dirty="0"/>
              <a:t>1</a:t>
            </a:r>
            <a:r>
              <a:rPr lang="zh-CN" altLang="en-US" sz="2000" dirty="0"/>
              <a:t>次。</a:t>
            </a:r>
          </a:p>
          <a:p>
            <a:pPr>
              <a:lnSpc>
                <a:spcPct val="150000"/>
              </a:lnSpc>
              <a:buFont typeface="Wingdings" pitchFamily="2" charset="2"/>
              <a:buChar char="Ø"/>
            </a:pPr>
            <a:r>
              <a:rPr lang="zh-CN" altLang="en-US" dirty="0"/>
              <a:t>障碍物未倒，但被完全推出</a:t>
            </a:r>
            <a:r>
              <a:rPr lang="en-US" altLang="zh-CN" dirty="0"/>
              <a:t>Φ20mm</a:t>
            </a:r>
          </a:p>
          <a:p>
            <a:pPr>
              <a:lnSpc>
                <a:spcPct val="150000"/>
              </a:lnSpc>
              <a:buFont typeface="Wingdings" pitchFamily="2" charset="2"/>
              <a:buNone/>
            </a:pPr>
            <a:r>
              <a:rPr lang="zh-CN" altLang="en-US" dirty="0"/>
              <a:t>定位圆区域不得分。 </a:t>
            </a:r>
          </a:p>
        </p:txBody>
      </p:sp>
      <p:sp>
        <p:nvSpPr>
          <p:cNvPr id="106" name="Text Box 8"/>
          <p:cNvSpPr txBox="1">
            <a:spLocks noChangeArrowheads="1"/>
          </p:cNvSpPr>
          <p:nvPr/>
        </p:nvSpPr>
        <p:spPr bwMode="auto">
          <a:xfrm>
            <a:off x="4857752" y="5357826"/>
            <a:ext cx="4041775" cy="366712"/>
          </a:xfrm>
          <a:prstGeom prst="rect">
            <a:avLst/>
          </a:prstGeom>
          <a:solidFill>
            <a:srgbClr val="C7F339"/>
          </a:solidFill>
          <a:ln w="9525">
            <a:noFill/>
            <a:miter lim="800000"/>
            <a:headEnd/>
            <a:tailEnd/>
          </a:ln>
          <a:effectLst/>
        </p:spPr>
        <p:txBody>
          <a:bodyPr wrap="none">
            <a:spAutoFit/>
          </a:bodyPr>
          <a:lstStyle/>
          <a:p>
            <a:r>
              <a:rPr lang="zh-CN" altLang="en-US" dirty="0"/>
              <a:t>行走距离：</a:t>
            </a:r>
            <a:r>
              <a:rPr lang="en-US" altLang="zh-CN" dirty="0"/>
              <a:t>0.02</a:t>
            </a:r>
            <a:r>
              <a:rPr lang="zh-CN" altLang="en-US" dirty="0"/>
              <a:t>分</a:t>
            </a:r>
            <a:r>
              <a:rPr lang="en-US" altLang="zh-CN" dirty="0"/>
              <a:t>/cm</a:t>
            </a:r>
            <a:r>
              <a:rPr lang="zh-CN" altLang="en-US" dirty="0"/>
              <a:t>；绕障：</a:t>
            </a:r>
            <a:r>
              <a:rPr lang="en-US" altLang="zh-CN" dirty="0"/>
              <a:t>8</a:t>
            </a:r>
            <a:r>
              <a:rPr lang="zh-CN" altLang="en-US" dirty="0"/>
              <a:t>分</a:t>
            </a:r>
            <a:r>
              <a:rPr lang="en-US" altLang="zh-CN" dirty="0"/>
              <a:t>/</a:t>
            </a:r>
            <a:r>
              <a:rPr lang="zh-CN" altLang="en-US" dirty="0"/>
              <a:t>个 </a:t>
            </a:r>
          </a:p>
        </p:txBody>
      </p:sp>
      <p:sp>
        <p:nvSpPr>
          <p:cNvPr id="107" name="TextBox 106"/>
          <p:cNvSpPr txBox="1"/>
          <p:nvPr/>
        </p:nvSpPr>
        <p:spPr>
          <a:xfrm>
            <a:off x="1142976" y="6143644"/>
            <a:ext cx="6981398" cy="400110"/>
          </a:xfrm>
          <a:prstGeom prst="rect">
            <a:avLst/>
          </a:prstGeom>
          <a:solidFill>
            <a:srgbClr val="D3C0F8"/>
          </a:solidFill>
        </p:spPr>
        <p:txBody>
          <a:bodyPr wrap="none" rtlCol="0">
            <a:spAutoFit/>
          </a:bodyPr>
          <a:lstStyle/>
          <a:p>
            <a:r>
              <a:rPr lang="zh-CN" altLang="en-US" sz="2000" dirty="0" smtClean="0">
                <a:latin typeface="黑体" pitchFamily="49" charset="-122"/>
                <a:ea typeface="黑体" pitchFamily="49" charset="-122"/>
              </a:rPr>
              <a:t>得分：淘汰赛总分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行走距离得分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绕障得分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报告得分</a:t>
            </a:r>
            <a:endParaRPr lang="zh-CN" altLang="en-US" sz="2000" dirty="0">
              <a:latin typeface="黑体" pitchFamily="49" charset="-122"/>
              <a:ea typeface="黑体" pitchFamily="49" charset="-122"/>
            </a:endParaRPr>
          </a:p>
        </p:txBody>
      </p:sp>
      <p:grpSp>
        <p:nvGrpSpPr>
          <p:cNvPr id="112" name="组合 111"/>
          <p:cNvGrpSpPr/>
          <p:nvPr/>
        </p:nvGrpSpPr>
        <p:grpSpPr>
          <a:xfrm>
            <a:off x="1643042" y="3607446"/>
            <a:ext cx="2031325" cy="1976836"/>
            <a:chOff x="1643042" y="3607446"/>
            <a:chExt cx="2031325" cy="1976836"/>
          </a:xfrm>
        </p:grpSpPr>
        <p:grpSp>
          <p:nvGrpSpPr>
            <p:cNvPr id="95" name="组合 94"/>
            <p:cNvGrpSpPr/>
            <p:nvPr/>
          </p:nvGrpSpPr>
          <p:grpSpPr>
            <a:xfrm>
              <a:off x="1714480" y="3607446"/>
              <a:ext cx="1857388" cy="1964694"/>
              <a:chOff x="1714480" y="3750322"/>
              <a:chExt cx="1857388" cy="1964694"/>
            </a:xfrm>
          </p:grpSpPr>
          <p:cxnSp>
            <p:nvCxnSpPr>
              <p:cNvPr id="75" name="直接连接符 74"/>
              <p:cNvCxnSpPr/>
              <p:nvPr/>
            </p:nvCxnSpPr>
            <p:spPr>
              <a:xfrm rot="16200000" flipH="1">
                <a:off x="2409298" y="4409570"/>
                <a:ext cx="1321752" cy="3255"/>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2357422" y="4929198"/>
                <a:ext cx="714380" cy="1588"/>
              </a:xfrm>
              <a:prstGeom prst="straightConnector1">
                <a:avLst/>
              </a:prstGeom>
              <a:ln>
                <a:solidFill>
                  <a:srgbClr val="231BC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071802" y="4929198"/>
                <a:ext cx="357190" cy="1588"/>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785918" y="5713428"/>
                <a:ext cx="1643074" cy="1588"/>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sp>
            <p:nvSpPr>
              <p:cNvPr id="85" name="Text Box 46"/>
              <p:cNvSpPr txBox="1">
                <a:spLocks noChangeArrowheads="1"/>
              </p:cNvSpPr>
              <p:nvPr/>
            </p:nvSpPr>
            <p:spPr bwMode="auto">
              <a:xfrm>
                <a:off x="1714480" y="5143512"/>
                <a:ext cx="1857388" cy="338554"/>
              </a:xfrm>
              <a:prstGeom prst="rect">
                <a:avLst/>
              </a:prstGeom>
              <a:noFill/>
              <a:ln w="9525">
                <a:noFill/>
                <a:miter lim="800000"/>
                <a:headEnd/>
                <a:tailEnd/>
              </a:ln>
              <a:effectLst/>
            </p:spPr>
            <p:txBody>
              <a:bodyPr wrap="square">
                <a:spAutoFit/>
              </a:bodyPr>
              <a:lstStyle/>
              <a:p>
                <a:r>
                  <a:rPr lang="en-US" altLang="zh-CN" sz="1600" dirty="0" smtClean="0"/>
                  <a:t>1000 ±</a:t>
                </a:r>
                <a:r>
                  <a:rPr lang="en-US" sz="1600" dirty="0"/>
                  <a:t>200</a:t>
                </a:r>
                <a:r>
                  <a:rPr lang="zh-CN" altLang="en-US" sz="1600" dirty="0"/>
                  <a:t>～</a:t>
                </a:r>
                <a:r>
                  <a:rPr lang="en-US" sz="1600" dirty="0"/>
                  <a:t>300</a:t>
                </a:r>
                <a:endParaRPr lang="en-US" altLang="zh-CN" sz="1600" dirty="0"/>
              </a:p>
            </p:txBody>
          </p:sp>
          <p:cxnSp>
            <p:nvCxnSpPr>
              <p:cNvPr id="92" name="直接连接符 91"/>
              <p:cNvCxnSpPr/>
              <p:nvPr/>
            </p:nvCxnSpPr>
            <p:spPr>
              <a:xfrm rot="5400000">
                <a:off x="3036480" y="5321710"/>
                <a:ext cx="785818" cy="794"/>
              </a:xfrm>
              <a:prstGeom prst="line">
                <a:avLst/>
              </a:prstGeom>
              <a:ln>
                <a:solidFill>
                  <a:srgbClr val="231BC9"/>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a:off x="1643042" y="5214950"/>
              <a:ext cx="2031325" cy="369332"/>
            </a:xfrm>
            <a:prstGeom prst="rect">
              <a:avLst/>
            </a:prstGeom>
            <a:noFill/>
          </p:spPr>
          <p:txBody>
            <a:bodyPr wrap="none" rtlCol="0">
              <a:spAutoFit/>
            </a:bodyPr>
            <a:lstStyle/>
            <a:p>
              <a:r>
                <a:rPr lang="zh-CN" altLang="en-US" dirty="0" smtClean="0"/>
                <a:t>（现场抽签确定）</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up)">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up)">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down)">
                                      <p:cBhvr>
                                        <p:cTn id="37" dur="5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blinds(horizontal)">
                                      <p:cBhvr>
                                        <p:cTn id="42" dur="500"/>
                                        <p:tgtEl>
                                          <p:spTgt spid="10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blinds(horizontal)">
                                      <p:cBhvr>
                                        <p:cTn id="47" dur="5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blinds(horizontal)">
                                      <p:cBhvr>
                                        <p:cTn id="5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51" grpId="0"/>
      <p:bldP spid="105" grpId="0" animBg="1"/>
      <p:bldP spid="106"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2.</a:t>
            </a:r>
            <a:r>
              <a:rPr lang="zh-CN" altLang="en-US" sz="2400" dirty="0" smtClean="0">
                <a:solidFill>
                  <a:srgbClr val="FF0000"/>
                </a:solidFill>
                <a:ea typeface="黑体" pitchFamily="2" charset="-122"/>
              </a:rPr>
              <a:t>双</a:t>
            </a:r>
            <a:r>
              <a:rPr lang="en-US" altLang="zh-CN" sz="2400" dirty="0" smtClean="0">
                <a:solidFill>
                  <a:srgbClr val="FF0000"/>
                </a:solidFill>
                <a:ea typeface="黑体" pitchFamily="2" charset="-122"/>
              </a:rPr>
              <a:t>8</a:t>
            </a:r>
            <a:r>
              <a:rPr lang="zh-CN" altLang="en-US" sz="2400" dirty="0" smtClean="0">
                <a:solidFill>
                  <a:srgbClr val="FF0000"/>
                </a:solidFill>
                <a:ea typeface="黑体" pitchFamily="2" charset="-122"/>
              </a:rPr>
              <a:t>赛项淘汰赛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105" name="Text Box 11"/>
          <p:cNvSpPr txBox="1">
            <a:spLocks noChangeArrowheads="1"/>
          </p:cNvSpPr>
          <p:nvPr/>
        </p:nvSpPr>
        <p:spPr bwMode="auto">
          <a:xfrm>
            <a:off x="4714876" y="2583602"/>
            <a:ext cx="3929090" cy="1631216"/>
          </a:xfrm>
          <a:prstGeom prst="rect">
            <a:avLst/>
          </a:prstGeom>
          <a:solidFill>
            <a:srgbClr val="E1F5FF"/>
          </a:solidFill>
          <a:ln w="9525">
            <a:noFill/>
            <a:miter lim="800000"/>
            <a:headEnd/>
            <a:tailEnd/>
          </a:ln>
          <a:effectLst/>
        </p:spPr>
        <p:txBody>
          <a:bodyPr wrap="square">
            <a:spAutoFit/>
          </a:bodyPr>
          <a:lstStyle/>
          <a:p>
            <a:pPr>
              <a:lnSpc>
                <a:spcPts val="3000"/>
              </a:lnSpc>
              <a:buFont typeface="Wingdings" pitchFamily="2" charset="2"/>
              <a:buChar char="Ø"/>
            </a:pPr>
            <a:r>
              <a:rPr lang="zh-CN" altLang="en-US" sz="2000" dirty="0"/>
              <a:t>整体穿过赛道中线。</a:t>
            </a:r>
          </a:p>
          <a:p>
            <a:pPr>
              <a:lnSpc>
                <a:spcPts val="3000"/>
              </a:lnSpc>
              <a:buFont typeface="Wingdings" pitchFamily="2" charset="2"/>
              <a:buChar char="Ø"/>
            </a:pPr>
            <a:r>
              <a:rPr lang="zh-CN" altLang="en-US" sz="2000" dirty="0" smtClean="0"/>
              <a:t>小车</a:t>
            </a:r>
            <a:r>
              <a:rPr lang="zh-CN" altLang="en-US" sz="2000" dirty="0"/>
              <a:t>以“双</a:t>
            </a:r>
            <a:r>
              <a:rPr lang="en-US" sz="2000" dirty="0"/>
              <a:t>8</a:t>
            </a:r>
            <a:r>
              <a:rPr lang="zh-CN" altLang="en-US" sz="2000" dirty="0"/>
              <a:t>”字轨迹交替绕过中线上</a:t>
            </a:r>
            <a:r>
              <a:rPr lang="en-US" sz="2000" dirty="0"/>
              <a:t>3</a:t>
            </a:r>
            <a:r>
              <a:rPr lang="zh-CN" altLang="en-US" sz="2000" dirty="0"/>
              <a:t>个障碍桩，保证每个障碍桩在“</a:t>
            </a:r>
            <a:r>
              <a:rPr lang="en-US" sz="2000" dirty="0"/>
              <a:t>8</a:t>
            </a:r>
            <a:r>
              <a:rPr lang="zh-CN" altLang="en-US" sz="2000" dirty="0"/>
              <a:t>”字形的一个封闭圈内</a:t>
            </a:r>
            <a:r>
              <a:rPr lang="zh-CN" altLang="en-US" sz="2000" dirty="0" smtClean="0"/>
              <a:t>。</a:t>
            </a:r>
            <a:endParaRPr lang="en-US" altLang="zh-CN" sz="2000" dirty="0" smtClean="0"/>
          </a:p>
        </p:txBody>
      </p:sp>
      <p:sp>
        <p:nvSpPr>
          <p:cNvPr id="106" name="Text Box 8"/>
          <p:cNvSpPr txBox="1">
            <a:spLocks noChangeArrowheads="1"/>
          </p:cNvSpPr>
          <p:nvPr/>
        </p:nvSpPr>
        <p:spPr bwMode="auto">
          <a:xfrm>
            <a:off x="4714876" y="4357694"/>
            <a:ext cx="3929090" cy="1631216"/>
          </a:xfrm>
          <a:prstGeom prst="rect">
            <a:avLst/>
          </a:prstGeom>
          <a:solidFill>
            <a:srgbClr val="C7F339"/>
          </a:solidFill>
          <a:ln w="9525">
            <a:noFill/>
            <a:miter lim="800000"/>
            <a:headEnd/>
            <a:tailEnd/>
          </a:ln>
          <a:effectLst/>
        </p:spPr>
        <p:txBody>
          <a:bodyPr wrap="square">
            <a:spAutoFit/>
          </a:bodyPr>
          <a:lstStyle/>
          <a:p>
            <a:pPr>
              <a:lnSpc>
                <a:spcPts val="3000"/>
              </a:lnSpc>
              <a:buClr>
                <a:srgbClr val="231BC9"/>
              </a:buClr>
              <a:buFont typeface="Wingdings" pitchFamily="2" charset="2"/>
              <a:buChar char="Ø"/>
            </a:pPr>
            <a:r>
              <a:rPr lang="zh-CN" altLang="en-US" sz="2000" dirty="0"/>
              <a:t>每完成</a:t>
            </a:r>
            <a:r>
              <a:rPr lang="en-US" sz="2000" dirty="0"/>
              <a:t>1</a:t>
            </a:r>
            <a:r>
              <a:rPr lang="zh-CN" altLang="en-US" sz="2000" dirty="0"/>
              <a:t>个“双</a:t>
            </a:r>
            <a:r>
              <a:rPr lang="en-US" sz="2000" dirty="0"/>
              <a:t>8</a:t>
            </a:r>
            <a:r>
              <a:rPr lang="zh-CN" altLang="en-US" sz="2000" dirty="0"/>
              <a:t>”字且成功绕过</a:t>
            </a:r>
            <a:r>
              <a:rPr lang="en-US" sz="2000" dirty="0"/>
              <a:t>3</a:t>
            </a:r>
            <a:r>
              <a:rPr lang="zh-CN" altLang="en-US" sz="2000" dirty="0"/>
              <a:t>个障碍，得</a:t>
            </a:r>
            <a:r>
              <a:rPr lang="en-US" sz="2000" dirty="0"/>
              <a:t>12</a:t>
            </a:r>
            <a:r>
              <a:rPr lang="zh-CN" altLang="en-US" sz="2000" dirty="0"/>
              <a:t>分</a:t>
            </a:r>
            <a:r>
              <a:rPr lang="zh-CN" altLang="en-US" sz="2000" dirty="0" smtClean="0"/>
              <a:t>。</a:t>
            </a:r>
            <a:endParaRPr lang="en-US" altLang="zh-CN" sz="2000" dirty="0" smtClean="0"/>
          </a:p>
          <a:p>
            <a:pPr>
              <a:lnSpc>
                <a:spcPts val="3000"/>
              </a:lnSpc>
              <a:buClr>
                <a:srgbClr val="231BC9"/>
              </a:buClr>
              <a:buFont typeface="Wingdings" pitchFamily="2" charset="2"/>
              <a:buChar char="Ø"/>
            </a:pPr>
            <a:r>
              <a:rPr lang="zh-CN" altLang="en-US" sz="2000" dirty="0" smtClean="0"/>
              <a:t>小车脱离桌面、障碍桩被撞倒或脱离定位圆比赛立即结束。</a:t>
            </a:r>
            <a:endParaRPr lang="zh-CN" altLang="en-US" sz="2000" dirty="0"/>
          </a:p>
        </p:txBody>
      </p:sp>
      <p:sp>
        <p:nvSpPr>
          <p:cNvPr id="107" name="TextBox 106"/>
          <p:cNvSpPr txBox="1"/>
          <p:nvPr/>
        </p:nvSpPr>
        <p:spPr>
          <a:xfrm>
            <a:off x="2285984" y="6143644"/>
            <a:ext cx="5057795" cy="400110"/>
          </a:xfrm>
          <a:prstGeom prst="rect">
            <a:avLst/>
          </a:prstGeom>
          <a:solidFill>
            <a:srgbClr val="D3C0F8"/>
          </a:solidFill>
        </p:spPr>
        <p:txBody>
          <a:bodyPr wrap="none" rtlCol="0">
            <a:spAutoFit/>
          </a:bodyPr>
          <a:lstStyle/>
          <a:p>
            <a:r>
              <a:rPr lang="zh-CN" altLang="en-US" sz="2000" dirty="0" smtClean="0">
                <a:latin typeface="黑体" pitchFamily="49" charset="-122"/>
                <a:ea typeface="黑体" pitchFamily="49" charset="-122"/>
              </a:rPr>
              <a:t>得分：淘汰赛总分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绕桩得分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报告得分</a:t>
            </a:r>
            <a:endParaRPr lang="zh-CN" altLang="en-US" sz="2000" dirty="0">
              <a:latin typeface="黑体" pitchFamily="49" charset="-122"/>
              <a:ea typeface="黑体" pitchFamily="49" charset="-122"/>
            </a:endParaRPr>
          </a:p>
        </p:txBody>
      </p:sp>
      <p:pic>
        <p:nvPicPr>
          <p:cNvPr id="42" name="图片 41" descr="M:\2018工训竞赛命题\赛道\8赛道.JPG"/>
          <p:cNvPicPr/>
          <p:nvPr/>
        </p:nvPicPr>
        <p:blipFill>
          <a:blip r:embed="rId3" cstate="print">
            <a:biLevel thresh="7500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http://schemas.openxmlformats.org/wordprocessingml/2006/main" xmlns:w14="http://schemas.microsoft.com/office/word/2010/wordml" xmlns:w10="urn:schemas-microsoft-com:office:word" xmlns:w15="http://schemas.microsoft.com/office/word/2012/wordml" xmlns:wpg="http://schemas.microsoft.com/office/word/2010/wordprocessingGroup" xmlns:wpi="http://schemas.microsoft.com/office/word/2010/wordprocessingInk" xmlns:wps="http://schemas.microsoft.com/office/word/2010/wordprocessingShape" xmlns:wpsCustomData="http://www.wps.cn/officeDocument/2013/wpsCustomData"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a:xfrm>
            <a:off x="857224" y="2643182"/>
            <a:ext cx="3643338" cy="3429024"/>
          </a:xfrm>
          <a:prstGeom prst="rect">
            <a:avLst/>
          </a:prstGeom>
          <a:noFill/>
          <a:ln>
            <a:noFill/>
          </a:ln>
        </p:spPr>
      </p:pic>
      <p:sp>
        <p:nvSpPr>
          <p:cNvPr id="43" name="TextBox 42"/>
          <p:cNvSpPr txBox="1"/>
          <p:nvPr/>
        </p:nvSpPr>
        <p:spPr>
          <a:xfrm>
            <a:off x="1071538" y="2357430"/>
            <a:ext cx="2928958" cy="369332"/>
          </a:xfrm>
          <a:prstGeom prst="rect">
            <a:avLst/>
          </a:prstGeom>
          <a:noFill/>
        </p:spPr>
        <p:txBody>
          <a:bodyPr wrap="square" rtlCol="0">
            <a:spAutoFit/>
          </a:bodyPr>
          <a:lstStyle/>
          <a:p>
            <a:pPr algn="ctr"/>
            <a:r>
              <a:rPr lang="zh-CN" altLang="en-US" dirty="0" smtClean="0"/>
              <a:t>障碍桩为</a:t>
            </a:r>
            <a:r>
              <a:rPr lang="en-US" altLang="zh-CN" dirty="0" smtClean="0"/>
              <a:t>Φ20X200mm</a:t>
            </a:r>
            <a:r>
              <a:rPr lang="zh-CN" altLang="en-US" dirty="0" smtClean="0"/>
              <a:t>圆棒</a:t>
            </a:r>
          </a:p>
        </p:txBody>
      </p:sp>
      <p:sp>
        <p:nvSpPr>
          <p:cNvPr id="44" name="TextBox 43"/>
          <p:cNvSpPr txBox="1"/>
          <p:nvPr/>
        </p:nvSpPr>
        <p:spPr>
          <a:xfrm>
            <a:off x="1500166" y="4714884"/>
            <a:ext cx="2031325" cy="369332"/>
          </a:xfrm>
          <a:prstGeom prst="rect">
            <a:avLst/>
          </a:prstGeom>
          <a:noFill/>
        </p:spPr>
        <p:txBody>
          <a:bodyPr wrap="none" rtlCol="0">
            <a:spAutoFit/>
          </a:bodyPr>
          <a:lstStyle/>
          <a:p>
            <a:r>
              <a:rPr lang="zh-CN" altLang="en-US" dirty="0" smtClean="0"/>
              <a:t>（现场抽签确定）</a:t>
            </a:r>
            <a:endParaRPr lang="zh-CN" altLang="en-US" dirty="0"/>
          </a:p>
        </p:txBody>
      </p:sp>
      <p:sp>
        <p:nvSpPr>
          <p:cNvPr id="45" name="TextBox 44"/>
          <p:cNvSpPr txBox="1"/>
          <p:nvPr/>
        </p:nvSpPr>
        <p:spPr>
          <a:xfrm>
            <a:off x="1071538" y="2857496"/>
            <a:ext cx="2857520" cy="646331"/>
          </a:xfrm>
          <a:prstGeom prst="rect">
            <a:avLst/>
          </a:prstGeom>
          <a:solidFill>
            <a:srgbClr val="FBF88C"/>
          </a:solidFill>
        </p:spPr>
        <p:txBody>
          <a:bodyPr wrap="square" rtlCol="0">
            <a:spAutoFit/>
          </a:bodyPr>
          <a:lstStyle/>
          <a:p>
            <a:r>
              <a:rPr lang="zh-CN" altLang="en-US" dirty="0" smtClean="0"/>
              <a:t>小车起始位置自定，从其整体越过中线起开始记录。</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blinds(horizontal)">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blinds(horizontal)">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blinds(horizontal)">
                                      <p:cBhvr>
                                        <p:cTn id="4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05" grpId="0" animBg="1"/>
      <p:bldP spid="106" grpId="0" animBg="1"/>
      <p:bldP spid="107" grpId="0" animBg="1"/>
      <p:bldP spid="43" grpId="0"/>
      <p:bldP spid="44"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3.</a:t>
            </a:r>
            <a:r>
              <a:rPr lang="zh-CN" altLang="en-US" sz="2400" dirty="0" smtClean="0">
                <a:solidFill>
                  <a:srgbClr val="FF0000"/>
                </a:solidFill>
                <a:ea typeface="黑体" pitchFamily="2" charset="-122"/>
              </a:rPr>
              <a:t>环道赛项淘汰赛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107" name="TextBox 106"/>
          <p:cNvSpPr txBox="1"/>
          <p:nvPr/>
        </p:nvSpPr>
        <p:spPr>
          <a:xfrm>
            <a:off x="1000100" y="6072206"/>
            <a:ext cx="6981398" cy="400110"/>
          </a:xfrm>
          <a:prstGeom prst="rect">
            <a:avLst/>
          </a:prstGeom>
          <a:solidFill>
            <a:srgbClr val="D3C0F8"/>
          </a:solidFill>
        </p:spPr>
        <p:txBody>
          <a:bodyPr wrap="none" rtlCol="0">
            <a:spAutoFit/>
          </a:bodyPr>
          <a:lstStyle/>
          <a:p>
            <a:r>
              <a:rPr lang="zh-CN" altLang="en-US" sz="2000" dirty="0" smtClean="0">
                <a:latin typeface="黑体" pitchFamily="49" charset="-122"/>
                <a:ea typeface="黑体" pitchFamily="49" charset="-122"/>
              </a:rPr>
              <a:t>得分：淘汰赛总分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行走距离得分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绕障得分 </a:t>
            </a:r>
            <a:r>
              <a:rPr lang="en-US" altLang="zh-CN"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报告得分</a:t>
            </a:r>
            <a:endParaRPr lang="zh-CN" altLang="en-US" sz="2000" dirty="0">
              <a:latin typeface="黑体" pitchFamily="49" charset="-122"/>
              <a:ea typeface="黑体" pitchFamily="49" charset="-122"/>
            </a:endParaRPr>
          </a:p>
        </p:txBody>
      </p:sp>
      <p:pic>
        <p:nvPicPr>
          <p:cNvPr id="42" name="图片 41"/>
          <p:cNvPicPr/>
          <p:nvPr/>
        </p:nvPicPr>
        <p:blipFill>
          <a:blip r:embed="rId3"/>
          <a:srcRect t="6846"/>
          <a:stretch>
            <a:fillRect/>
          </a:stretch>
        </p:blipFill>
        <p:spPr>
          <a:xfrm>
            <a:off x="357158" y="2285992"/>
            <a:ext cx="8286808" cy="2916242"/>
          </a:xfrm>
          <a:prstGeom prst="rect">
            <a:avLst/>
          </a:prstGeom>
          <a:noFill/>
          <a:ln w="9525">
            <a:noFill/>
          </a:ln>
        </p:spPr>
      </p:pic>
      <p:sp>
        <p:nvSpPr>
          <p:cNvPr id="51" name="TextBox 50"/>
          <p:cNvSpPr txBox="1"/>
          <p:nvPr/>
        </p:nvSpPr>
        <p:spPr>
          <a:xfrm>
            <a:off x="1071538" y="2428868"/>
            <a:ext cx="2928958" cy="369332"/>
          </a:xfrm>
          <a:prstGeom prst="rect">
            <a:avLst/>
          </a:prstGeom>
          <a:noFill/>
        </p:spPr>
        <p:txBody>
          <a:bodyPr wrap="square" rtlCol="0">
            <a:spAutoFit/>
          </a:bodyPr>
          <a:lstStyle/>
          <a:p>
            <a:pPr algn="ctr"/>
            <a:r>
              <a:rPr lang="zh-CN" altLang="en-US" dirty="0" smtClean="0"/>
              <a:t>障碍物为</a:t>
            </a:r>
            <a:r>
              <a:rPr lang="en-US" altLang="zh-CN" dirty="0" smtClean="0"/>
              <a:t>Φ20X200mm</a:t>
            </a:r>
            <a:r>
              <a:rPr lang="zh-CN" altLang="en-US" dirty="0" smtClean="0"/>
              <a:t>圆棒</a:t>
            </a:r>
          </a:p>
        </p:txBody>
      </p:sp>
      <p:sp>
        <p:nvSpPr>
          <p:cNvPr id="43" name="TextBox 42"/>
          <p:cNvSpPr txBox="1"/>
          <p:nvPr/>
        </p:nvSpPr>
        <p:spPr>
          <a:xfrm>
            <a:off x="785786" y="5143512"/>
            <a:ext cx="7715304" cy="811632"/>
          </a:xfrm>
          <a:prstGeom prst="rect">
            <a:avLst/>
          </a:prstGeom>
          <a:noFill/>
        </p:spPr>
        <p:txBody>
          <a:bodyPr wrap="square" rtlCol="0">
            <a:spAutoFit/>
          </a:bodyPr>
          <a:lstStyle/>
          <a:p>
            <a:pPr>
              <a:lnSpc>
                <a:spcPts val="3000"/>
              </a:lnSpc>
            </a:pPr>
            <a:r>
              <a:rPr lang="zh-CN" altLang="en-US" dirty="0"/>
              <a:t>沿赛道中线平均摆放</a:t>
            </a:r>
            <a:r>
              <a:rPr lang="en-US" dirty="0"/>
              <a:t>5</a:t>
            </a:r>
            <a:r>
              <a:rPr lang="zh-CN" altLang="en-US" dirty="0"/>
              <a:t>个障碍桩，奇数桩位置不变，偶数桩位置根据经现场公开抽签结果，在</a:t>
            </a:r>
            <a:r>
              <a:rPr lang="en-US" dirty="0"/>
              <a:t>±</a:t>
            </a:r>
            <a:r>
              <a:rPr lang="zh-CN" altLang="en-US" dirty="0"/>
              <a:t>（</a:t>
            </a:r>
            <a:r>
              <a:rPr lang="en-US" dirty="0"/>
              <a:t>200</a:t>
            </a:r>
            <a:r>
              <a:rPr lang="zh-CN" altLang="en-US" dirty="0"/>
              <a:t>～</a:t>
            </a:r>
            <a:r>
              <a:rPr lang="en-US" dirty="0"/>
              <a:t>300</a:t>
            </a:r>
            <a:r>
              <a:rPr lang="zh-CN" altLang="en-US" dirty="0"/>
              <a:t>）</a:t>
            </a:r>
            <a:r>
              <a:rPr lang="en-US" dirty="0"/>
              <a:t>mm</a:t>
            </a:r>
            <a:r>
              <a:rPr lang="zh-CN" altLang="en-US" dirty="0"/>
              <a:t>范围内相对于中心桩做相向</a:t>
            </a:r>
            <a:r>
              <a:rPr lang="zh-CN" altLang="en-US" dirty="0" smtClean="0"/>
              <a:t>调整。</a:t>
            </a:r>
            <a:endParaRPr lang="zh-CN" altLang="en-US" dirty="0"/>
          </a:p>
        </p:txBody>
      </p:sp>
      <p:grpSp>
        <p:nvGrpSpPr>
          <p:cNvPr id="54" name="组合 53"/>
          <p:cNvGrpSpPr/>
          <p:nvPr/>
        </p:nvGrpSpPr>
        <p:grpSpPr>
          <a:xfrm>
            <a:off x="2928926" y="2928934"/>
            <a:ext cx="1285884" cy="1071570"/>
            <a:chOff x="2928926" y="2928934"/>
            <a:chExt cx="1285884" cy="1071570"/>
          </a:xfrm>
        </p:grpSpPr>
        <p:sp>
          <p:nvSpPr>
            <p:cNvPr id="45" name="TextBox 44"/>
            <p:cNvSpPr txBox="1"/>
            <p:nvPr/>
          </p:nvSpPr>
          <p:spPr>
            <a:xfrm>
              <a:off x="2928926" y="3000372"/>
              <a:ext cx="877163" cy="369332"/>
            </a:xfrm>
            <a:prstGeom prst="rect">
              <a:avLst/>
            </a:prstGeom>
            <a:noFill/>
            <a:ln>
              <a:solidFill>
                <a:srgbClr val="FF0000"/>
              </a:solidFill>
            </a:ln>
          </p:spPr>
          <p:txBody>
            <a:bodyPr wrap="none" rtlCol="0">
              <a:spAutoFit/>
            </a:bodyPr>
            <a:lstStyle/>
            <a:p>
              <a:r>
                <a:rPr lang="zh-CN" altLang="en-US" dirty="0" smtClean="0">
                  <a:solidFill>
                    <a:srgbClr val="FF0000"/>
                  </a:solidFill>
                </a:rPr>
                <a:t>中心桩</a:t>
              </a:r>
              <a:endParaRPr lang="zh-CN" altLang="en-US" dirty="0">
                <a:solidFill>
                  <a:srgbClr val="FF0000"/>
                </a:solidFill>
              </a:endParaRPr>
            </a:p>
          </p:txBody>
        </p:sp>
        <p:cxnSp>
          <p:nvCxnSpPr>
            <p:cNvPr id="47" name="直接箭头连接符 46"/>
            <p:cNvCxnSpPr>
              <a:stCxn id="45" idx="3"/>
            </p:cNvCxnSpPr>
            <p:nvPr/>
          </p:nvCxnSpPr>
          <p:spPr>
            <a:xfrm flipV="1">
              <a:off x="3806089" y="2928934"/>
              <a:ext cx="408721" cy="2561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rot="16200000" flipH="1">
              <a:off x="3679025" y="3464719"/>
              <a:ext cx="642942"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4000496" y="1928802"/>
            <a:ext cx="4108817" cy="369332"/>
          </a:xfrm>
          <a:prstGeom prst="rect">
            <a:avLst/>
          </a:prstGeom>
          <a:solidFill>
            <a:srgbClr val="FBF88C"/>
          </a:solidFill>
        </p:spPr>
        <p:txBody>
          <a:bodyPr wrap="none" rtlCol="0">
            <a:spAutoFit/>
          </a:bodyPr>
          <a:lstStyle/>
          <a:p>
            <a:r>
              <a:rPr lang="zh-CN" altLang="en-US" dirty="0"/>
              <a:t>运行</a:t>
            </a:r>
            <a:r>
              <a:rPr lang="zh-CN" altLang="en-US" dirty="0" smtClean="0"/>
              <a:t>规则、评分办法与直道赛项相同。</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linds(horizontal)">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linds(horizontal)">
                                      <p:cBhvr>
                                        <p:cTn id="3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07" grpId="0" animBg="1"/>
      <p:bldP spid="51" grpId="0"/>
      <p:bldP spid="43"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无碳小车决赛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42" name="矩形 41"/>
          <p:cNvSpPr/>
          <p:nvPr/>
        </p:nvSpPr>
        <p:spPr>
          <a:xfrm>
            <a:off x="1643042" y="2428868"/>
            <a:ext cx="3714776" cy="400110"/>
          </a:xfrm>
          <a:prstGeom prst="rect">
            <a:avLst/>
          </a:prstGeom>
          <a:solidFill>
            <a:srgbClr val="FBF88C"/>
          </a:solidFill>
          <a:ln>
            <a:solidFill>
              <a:srgbClr val="FF0000"/>
            </a:solidFill>
          </a:ln>
        </p:spPr>
        <p:txBody>
          <a:bodyPr wrap="square">
            <a:spAutoFit/>
          </a:bodyPr>
          <a:lstStyle/>
          <a:p>
            <a:pPr algn="ctr"/>
            <a:r>
              <a:rPr lang="zh-CN" altLang="en-US" sz="2000" dirty="0" smtClean="0">
                <a:latin typeface="Calibri"/>
                <a:ea typeface="宋体"/>
                <a:cs typeface="Times New Roman"/>
              </a:rPr>
              <a:t>各赛项</a:t>
            </a:r>
            <a:r>
              <a:rPr lang="zh-CN" sz="2000" dirty="0" smtClean="0">
                <a:latin typeface="Calibri"/>
                <a:ea typeface="宋体"/>
                <a:cs typeface="Times New Roman"/>
              </a:rPr>
              <a:t>排名前</a:t>
            </a:r>
            <a:r>
              <a:rPr lang="en-US" sz="2000" dirty="0" smtClean="0">
                <a:latin typeface="Calibri"/>
                <a:ea typeface="宋体"/>
                <a:cs typeface="Times New Roman"/>
              </a:rPr>
              <a:t>50%</a:t>
            </a:r>
            <a:r>
              <a:rPr lang="zh-CN" sz="2000" dirty="0" smtClean="0">
                <a:latin typeface="Calibri"/>
                <a:ea typeface="宋体"/>
                <a:cs typeface="Times New Roman"/>
              </a:rPr>
              <a:t>队伍进入决赛</a:t>
            </a:r>
            <a:endParaRPr lang="zh-CN" altLang="en-US" sz="2000" dirty="0"/>
          </a:p>
        </p:txBody>
      </p:sp>
      <p:sp>
        <p:nvSpPr>
          <p:cNvPr id="44" name="TextBox 43"/>
          <p:cNvSpPr txBox="1"/>
          <p:nvPr/>
        </p:nvSpPr>
        <p:spPr>
          <a:xfrm>
            <a:off x="1142976" y="2857496"/>
            <a:ext cx="7143799" cy="3785652"/>
          </a:xfrm>
          <a:prstGeom prst="rect">
            <a:avLst/>
          </a:prstGeom>
          <a:noFill/>
        </p:spPr>
        <p:txBody>
          <a:bodyPr wrap="square" rtlCol="0">
            <a:spAutoFit/>
          </a:bodyPr>
          <a:lstStyle/>
          <a:p>
            <a:pPr>
              <a:lnSpc>
                <a:spcPct val="150000"/>
              </a:lnSpc>
            </a:pPr>
            <a:r>
              <a:rPr lang="en-US" sz="2000" dirty="0" smtClean="0">
                <a:solidFill>
                  <a:srgbClr val="FF0000"/>
                </a:solidFill>
                <a:latin typeface="黑体" pitchFamily="49" charset="-122"/>
                <a:ea typeface="黑体" pitchFamily="49" charset="-122"/>
              </a:rPr>
              <a:t>①</a:t>
            </a:r>
            <a:r>
              <a:rPr lang="zh-CN" altLang="en-US" sz="2000" dirty="0" smtClean="0">
                <a:solidFill>
                  <a:srgbClr val="FF0000"/>
                </a:solidFill>
                <a:latin typeface="黑体" pitchFamily="49" charset="-122"/>
                <a:ea typeface="黑体" pitchFamily="49" charset="-122"/>
              </a:rPr>
              <a:t>三维</a:t>
            </a:r>
            <a:r>
              <a:rPr lang="zh-CN" altLang="en-US" sz="2000" dirty="0">
                <a:solidFill>
                  <a:srgbClr val="FF0000"/>
                </a:solidFill>
                <a:latin typeface="黑体" pitchFamily="49" charset="-122"/>
                <a:ea typeface="黑体" pitchFamily="49" charset="-122"/>
              </a:rPr>
              <a:t>设计及</a:t>
            </a:r>
            <a:r>
              <a:rPr lang="en-US" sz="2000" dirty="0">
                <a:solidFill>
                  <a:srgbClr val="FF0000"/>
                </a:solidFill>
                <a:latin typeface="黑体" pitchFamily="49" charset="-122"/>
                <a:ea typeface="黑体" pitchFamily="49" charset="-122"/>
              </a:rPr>
              <a:t>3D</a:t>
            </a:r>
            <a:r>
              <a:rPr lang="zh-CN" altLang="en-US" sz="2000" dirty="0">
                <a:solidFill>
                  <a:srgbClr val="FF0000"/>
                </a:solidFill>
                <a:latin typeface="黑体" pitchFamily="49" charset="-122"/>
                <a:ea typeface="黑体" pitchFamily="49" charset="-122"/>
              </a:rPr>
              <a:t>打印制作环节</a:t>
            </a:r>
          </a:p>
          <a:p>
            <a:pPr>
              <a:lnSpc>
                <a:spcPct val="150000"/>
              </a:lnSpc>
              <a:buClr>
                <a:srgbClr val="231BC9"/>
              </a:buClr>
              <a:buFont typeface="Wingdings" pitchFamily="2" charset="2"/>
              <a:buChar char="Ø"/>
            </a:pPr>
            <a:r>
              <a:rPr lang="en-US" sz="2000" dirty="0" smtClean="0"/>
              <a:t>1</a:t>
            </a:r>
            <a:r>
              <a:rPr lang="zh-CN" altLang="en-US" sz="2000" dirty="0"/>
              <a:t>名参赛队员参与竞赛</a:t>
            </a:r>
            <a:r>
              <a:rPr lang="zh-CN" altLang="en-US" sz="2000" dirty="0" smtClean="0"/>
              <a:t>；</a:t>
            </a:r>
            <a:endParaRPr lang="en-US" altLang="zh-CN" sz="2000" dirty="0" smtClean="0"/>
          </a:p>
          <a:p>
            <a:pPr>
              <a:lnSpc>
                <a:spcPct val="150000"/>
              </a:lnSpc>
              <a:buClr>
                <a:srgbClr val="231BC9"/>
              </a:buClr>
              <a:buFont typeface="Wingdings" pitchFamily="2" charset="2"/>
              <a:buChar char="Ø"/>
            </a:pPr>
            <a:r>
              <a:rPr lang="zh-CN" altLang="en-US" sz="2000" dirty="0" smtClean="0"/>
              <a:t>经</a:t>
            </a:r>
            <a:r>
              <a:rPr lang="zh-CN" altLang="en-US" sz="2000" dirty="0"/>
              <a:t>抽签，按照大赛统一规定制件，在自备的计算机上设计</a:t>
            </a:r>
            <a:r>
              <a:rPr lang="en-US" sz="2000" dirty="0"/>
              <a:t>3D</a:t>
            </a:r>
            <a:r>
              <a:rPr lang="zh-CN" altLang="en-US" sz="2000" dirty="0"/>
              <a:t>打印图样，按指定格式绘制出制件的零件图，零件图上需标示出配合尺寸</a:t>
            </a:r>
            <a:r>
              <a:rPr lang="zh-CN" altLang="en-US" sz="2000" dirty="0" smtClean="0"/>
              <a:t>公差；</a:t>
            </a:r>
            <a:endParaRPr lang="en-US" altLang="zh-CN" sz="2000" dirty="0" smtClean="0"/>
          </a:p>
          <a:p>
            <a:pPr>
              <a:lnSpc>
                <a:spcPct val="150000"/>
              </a:lnSpc>
              <a:buClr>
                <a:srgbClr val="231BC9"/>
              </a:buClr>
              <a:buFont typeface="Wingdings" pitchFamily="2" charset="2"/>
              <a:buChar char="Ø"/>
            </a:pPr>
            <a:r>
              <a:rPr lang="en-US" sz="2000" dirty="0" smtClean="0"/>
              <a:t>3D</a:t>
            </a:r>
            <a:r>
              <a:rPr lang="zh-CN" altLang="en-US" sz="2000" dirty="0"/>
              <a:t>打印</a:t>
            </a:r>
            <a:r>
              <a:rPr lang="zh-CN" altLang="en-US" sz="2000" dirty="0" smtClean="0"/>
              <a:t>制作</a:t>
            </a:r>
            <a:endParaRPr lang="en-US" altLang="zh-CN" sz="2000" dirty="0" smtClean="0"/>
          </a:p>
          <a:p>
            <a:pPr>
              <a:lnSpc>
                <a:spcPct val="150000"/>
              </a:lnSpc>
              <a:buClr>
                <a:srgbClr val="231BC9"/>
              </a:buClr>
              <a:buFont typeface="Wingdings" pitchFamily="2" charset="2"/>
              <a:buChar char="Ø"/>
            </a:pPr>
            <a:r>
              <a:rPr lang="zh-CN" altLang="en-US" sz="2000" dirty="0" smtClean="0"/>
              <a:t>本</a:t>
            </a:r>
            <a:r>
              <a:rPr lang="zh-CN" altLang="en-US" sz="2000" dirty="0"/>
              <a:t>项内容应在规定时间内完成，违规或延时完成者</a:t>
            </a:r>
            <a:r>
              <a:rPr lang="zh-CN" altLang="en-US" sz="2000" dirty="0" smtClean="0"/>
              <a:t>减</a:t>
            </a:r>
            <a:r>
              <a:rPr lang="en-US" altLang="zh-CN" sz="2000" dirty="0" smtClean="0"/>
              <a:t>20</a:t>
            </a:r>
            <a:r>
              <a:rPr lang="zh-CN" altLang="en-US" sz="2000" dirty="0" smtClean="0"/>
              <a:t>分；</a:t>
            </a:r>
            <a:endParaRPr lang="en-US" altLang="zh-CN" sz="2000" dirty="0" smtClean="0"/>
          </a:p>
          <a:p>
            <a:pPr>
              <a:lnSpc>
                <a:spcPct val="150000"/>
              </a:lnSpc>
              <a:buClr>
                <a:srgbClr val="231BC9"/>
              </a:buClr>
              <a:buFont typeface="Wingdings" pitchFamily="2" charset="2"/>
              <a:buChar char="Ø"/>
            </a:pPr>
            <a:r>
              <a:rPr lang="zh-CN" altLang="en-US" sz="2000" dirty="0" smtClean="0"/>
              <a:t>不能完成或</a:t>
            </a:r>
            <a:r>
              <a:rPr lang="zh-CN" altLang="en-US" sz="2000" dirty="0"/>
              <a:t>延时超限者不得分，不能进入后面环节的竞赛</a:t>
            </a:r>
            <a:r>
              <a:rPr lang="zh-CN" altLang="en-US" sz="2000" dirty="0" smtClean="0"/>
              <a:t>。</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42"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无碳小车决赛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44" name="TextBox 43"/>
          <p:cNvSpPr txBox="1"/>
          <p:nvPr/>
        </p:nvSpPr>
        <p:spPr>
          <a:xfrm>
            <a:off x="1142976" y="2357430"/>
            <a:ext cx="7143799" cy="4247317"/>
          </a:xfrm>
          <a:prstGeom prst="rect">
            <a:avLst/>
          </a:prstGeom>
          <a:noFill/>
        </p:spPr>
        <p:txBody>
          <a:bodyPr wrap="square" rtlCol="0">
            <a:spAutoFit/>
          </a:bodyPr>
          <a:lstStyle/>
          <a:p>
            <a:pPr>
              <a:lnSpc>
                <a:spcPct val="150000"/>
              </a:lnSpc>
            </a:pPr>
            <a:r>
              <a:rPr lang="en-US" sz="2000" dirty="0" smtClean="0">
                <a:solidFill>
                  <a:srgbClr val="FF0000"/>
                </a:solidFill>
                <a:latin typeface="黑体" pitchFamily="49" charset="-122"/>
                <a:ea typeface="黑体" pitchFamily="49" charset="-122"/>
              </a:rPr>
              <a:t>②</a:t>
            </a:r>
            <a:r>
              <a:rPr lang="zh-CN" altLang="en-US" sz="2000" dirty="0" smtClean="0">
                <a:solidFill>
                  <a:srgbClr val="FF0000"/>
                </a:solidFill>
                <a:latin typeface="黑体" pitchFamily="49" charset="-122"/>
                <a:ea typeface="黑体" pitchFamily="49" charset="-122"/>
              </a:rPr>
              <a:t>参赛</a:t>
            </a:r>
            <a:r>
              <a:rPr lang="zh-CN" altLang="en-US" sz="2000" dirty="0">
                <a:solidFill>
                  <a:srgbClr val="FF0000"/>
                </a:solidFill>
                <a:latin typeface="黑体" pitchFamily="49" charset="-122"/>
                <a:ea typeface="黑体" pitchFamily="49" charset="-122"/>
              </a:rPr>
              <a:t>小车机械拆卸及重装竞赛环节</a:t>
            </a:r>
          </a:p>
          <a:p>
            <a:pPr>
              <a:lnSpc>
                <a:spcPct val="150000"/>
              </a:lnSpc>
              <a:buClr>
                <a:srgbClr val="231BC9"/>
              </a:buClr>
              <a:buFont typeface="Wingdings" pitchFamily="2" charset="2"/>
              <a:buChar char="Ø"/>
            </a:pPr>
            <a:r>
              <a:rPr lang="zh-CN" altLang="en-US" sz="2000" dirty="0"/>
              <a:t>再次抽签，确定新的各赛项赛道的障碍物桩</a:t>
            </a:r>
            <a:r>
              <a:rPr lang="zh-CN" altLang="en-US" sz="2000" dirty="0" smtClean="0"/>
              <a:t>距；</a:t>
            </a:r>
            <a:endParaRPr lang="en-US" altLang="zh-CN" sz="2000" dirty="0" smtClean="0"/>
          </a:p>
          <a:p>
            <a:pPr>
              <a:lnSpc>
                <a:spcPct val="150000"/>
              </a:lnSpc>
              <a:buClr>
                <a:srgbClr val="231BC9"/>
              </a:buClr>
              <a:buFont typeface="Wingdings" pitchFamily="2" charset="2"/>
              <a:buChar char="Ø"/>
            </a:pPr>
            <a:r>
              <a:rPr lang="en-US" sz="2000" dirty="0" smtClean="0"/>
              <a:t>2</a:t>
            </a:r>
            <a:r>
              <a:rPr lang="zh-CN" altLang="en-US" sz="2000" dirty="0"/>
              <a:t>名参赛队员对本队参赛小车上进行零件拆卸，裁判人员根据爆炸图进行对照检查。拆卸完成后，按照新产生的障碍物间距数据，装配并调节小车</a:t>
            </a:r>
            <a:r>
              <a:rPr lang="zh-CN" altLang="en-US" sz="2000" dirty="0" smtClean="0"/>
              <a:t>。</a:t>
            </a:r>
            <a:endParaRPr lang="en-US" altLang="zh-CN" sz="2000" dirty="0" smtClean="0"/>
          </a:p>
          <a:p>
            <a:pPr>
              <a:lnSpc>
                <a:spcPct val="150000"/>
              </a:lnSpc>
              <a:buClr>
                <a:srgbClr val="231BC9"/>
              </a:buClr>
              <a:buFont typeface="Wingdings" pitchFamily="2" charset="2"/>
              <a:buChar char="Ø"/>
            </a:pPr>
            <a:r>
              <a:rPr lang="zh-CN" altLang="en-US" sz="2000" dirty="0" smtClean="0"/>
              <a:t>拆装</a:t>
            </a:r>
            <a:r>
              <a:rPr lang="zh-CN" altLang="en-US" sz="2000" dirty="0"/>
              <a:t>工具自带，除标准件及轴承外，不允许自带任何备用零件</a:t>
            </a:r>
            <a:r>
              <a:rPr lang="zh-CN" altLang="en-US" sz="2000" dirty="0" smtClean="0"/>
              <a:t>入场。</a:t>
            </a:r>
            <a:r>
              <a:rPr lang="zh-CN" altLang="en-US" sz="2000" dirty="0"/>
              <a:t>现场将提供钳工台</a:t>
            </a:r>
            <a:r>
              <a:rPr lang="zh-CN" altLang="en-US" sz="2000" dirty="0" smtClean="0"/>
              <a:t>。</a:t>
            </a:r>
            <a:endParaRPr lang="en-US" altLang="zh-CN" sz="2000" dirty="0" smtClean="0"/>
          </a:p>
          <a:p>
            <a:pPr>
              <a:lnSpc>
                <a:spcPct val="150000"/>
              </a:lnSpc>
              <a:buClr>
                <a:srgbClr val="231BC9"/>
              </a:buClr>
              <a:buFont typeface="Wingdings" pitchFamily="2" charset="2"/>
              <a:buChar char="Ø"/>
            </a:pPr>
            <a:r>
              <a:rPr lang="zh-CN" altLang="en-US" sz="2000" dirty="0" smtClean="0"/>
              <a:t>本</a:t>
            </a:r>
            <a:r>
              <a:rPr lang="zh-CN" altLang="en-US" sz="2000" dirty="0"/>
              <a:t>项内容在规定时间内完成得满分，违规或延时完成者</a:t>
            </a:r>
            <a:r>
              <a:rPr lang="zh-CN" altLang="en-US" sz="2000" dirty="0" smtClean="0"/>
              <a:t>减</a:t>
            </a:r>
            <a:r>
              <a:rPr lang="en-US" altLang="zh-CN" sz="2000" dirty="0" smtClean="0"/>
              <a:t>20</a:t>
            </a:r>
            <a:r>
              <a:rPr lang="zh-CN" altLang="en-US" sz="2000" dirty="0" smtClean="0"/>
              <a:t>分，不能进入后面环节的竞赛赛。</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58888" y="1844675"/>
            <a:ext cx="2884484" cy="441317"/>
          </a:xfrm>
        </p:spPr>
        <p:txBody>
          <a:bodyPr/>
          <a:lstStyle/>
          <a:p>
            <a:pPr>
              <a:buFont typeface="Wingdings" pitchFamily="2" charset="2"/>
              <a:buNone/>
            </a:pPr>
            <a:r>
              <a:rPr lang="en-US" altLang="zh-CN" sz="2400" dirty="0" smtClean="0">
                <a:solidFill>
                  <a:srgbClr val="FF0000"/>
                </a:solidFill>
                <a:ea typeface="黑体" pitchFamily="2" charset="-122"/>
              </a:rPr>
              <a:t>4.</a:t>
            </a:r>
            <a:r>
              <a:rPr lang="zh-CN" altLang="en-US" sz="2400" dirty="0" smtClean="0">
                <a:solidFill>
                  <a:srgbClr val="FF0000"/>
                </a:solidFill>
                <a:ea typeface="黑体" pitchFamily="2" charset="-122"/>
              </a:rPr>
              <a:t>无碳小车决赛</a:t>
            </a:r>
            <a:endParaRPr lang="zh-CN" altLang="en-US" sz="2400" dirty="0">
              <a:solidFill>
                <a:srgbClr val="FF0000"/>
              </a:solidFill>
              <a:ea typeface="黑体" pitchFamily="2" charset="-122"/>
            </a:endParaRPr>
          </a:p>
        </p:txBody>
      </p:sp>
      <p:sp>
        <p:nvSpPr>
          <p:cNvPr id="49" name="Rectangle 2"/>
          <p:cNvSpPr>
            <a:spLocks noGrp="1" noChangeArrowheads="1"/>
          </p:cNvSpPr>
          <p:nvPr>
            <p:ph type="title"/>
          </p:nvPr>
        </p:nvSpPr>
        <p:spPr>
          <a:xfrm>
            <a:off x="1403350" y="765175"/>
            <a:ext cx="4311658" cy="839788"/>
          </a:xfrm>
        </p:spPr>
        <p:txBody>
          <a:bodyPr/>
          <a:lstStyle/>
          <a:p>
            <a:r>
              <a:rPr lang="zh-CN" altLang="en-US" dirty="0" smtClean="0">
                <a:solidFill>
                  <a:schemeClr val="hlink"/>
                </a:solidFill>
                <a:effectLst>
                  <a:outerShdw blurRad="38100" dist="38100" dir="2700000" algn="tl">
                    <a:srgbClr val="C0C0C0"/>
                  </a:outerShdw>
                </a:effectLst>
                <a:ea typeface="黑体" pitchFamily="2" charset="-122"/>
              </a:rPr>
              <a:t>一、无碳小车</a:t>
            </a:r>
            <a:endParaRPr lang="zh-CN" altLang="en-US" dirty="0">
              <a:solidFill>
                <a:schemeClr val="hlink"/>
              </a:solidFill>
              <a:effectLst>
                <a:outerShdw blurRad="38100" dist="38100" dir="2700000" algn="tl">
                  <a:srgbClr val="C0C0C0"/>
                </a:outerShdw>
              </a:effectLst>
              <a:ea typeface="黑体" pitchFamily="2" charset="-122"/>
            </a:endParaRPr>
          </a:p>
        </p:txBody>
      </p:sp>
      <p:pic>
        <p:nvPicPr>
          <p:cNvPr id="50" name="Picture 5"/>
          <p:cNvPicPr>
            <a:picLocks noChangeAspect="1" noChangeArrowheads="1"/>
          </p:cNvPicPr>
          <p:nvPr/>
        </p:nvPicPr>
        <p:blipFill>
          <a:blip r:embed="rId2"/>
          <a:srcRect l="12500" r="12500" b="89869"/>
          <a:stretch>
            <a:fillRect/>
          </a:stretch>
        </p:blipFill>
        <p:spPr bwMode="auto">
          <a:xfrm>
            <a:off x="0" y="0"/>
            <a:ext cx="9144000" cy="694839"/>
          </a:xfrm>
          <a:prstGeom prst="rect">
            <a:avLst/>
          </a:prstGeom>
          <a:noFill/>
          <a:ln w="9525">
            <a:noFill/>
            <a:miter lim="800000"/>
            <a:headEnd/>
            <a:tailEnd/>
          </a:ln>
          <a:effectLst/>
          <a:scene3d>
            <a:camera prst="orthographicFront"/>
            <a:lightRig rig="threePt" dir="t"/>
          </a:scene3d>
          <a:sp3d>
            <a:bevelT/>
          </a:sp3d>
        </p:spPr>
      </p:pic>
      <p:sp>
        <p:nvSpPr>
          <p:cNvPr id="44" name="TextBox 43"/>
          <p:cNvSpPr txBox="1"/>
          <p:nvPr/>
        </p:nvSpPr>
        <p:spPr>
          <a:xfrm>
            <a:off x="1285853" y="2357430"/>
            <a:ext cx="7143799" cy="1477328"/>
          </a:xfrm>
          <a:prstGeom prst="rect">
            <a:avLst/>
          </a:prstGeom>
          <a:noFill/>
        </p:spPr>
        <p:txBody>
          <a:bodyPr wrap="square" rtlCol="0">
            <a:spAutoFit/>
          </a:bodyPr>
          <a:lstStyle/>
          <a:p>
            <a:pPr>
              <a:lnSpc>
                <a:spcPct val="150000"/>
              </a:lnSpc>
            </a:pPr>
            <a:r>
              <a:rPr lang="en-US" sz="2000" dirty="0" smtClean="0">
                <a:solidFill>
                  <a:srgbClr val="FF0000"/>
                </a:solidFill>
                <a:latin typeface="黑体" pitchFamily="49" charset="-122"/>
                <a:ea typeface="黑体" pitchFamily="49" charset="-122"/>
              </a:rPr>
              <a:t>③</a:t>
            </a:r>
            <a:r>
              <a:rPr lang="zh-CN" altLang="en-US" sz="2000" dirty="0" smtClean="0">
                <a:solidFill>
                  <a:srgbClr val="FF0000"/>
                </a:solidFill>
                <a:latin typeface="黑体" pitchFamily="49" charset="-122"/>
                <a:ea typeface="黑体" pitchFamily="49" charset="-122"/>
              </a:rPr>
              <a:t>无</a:t>
            </a:r>
            <a:r>
              <a:rPr lang="zh-CN" altLang="en-US" sz="2000" dirty="0">
                <a:solidFill>
                  <a:srgbClr val="FF0000"/>
                </a:solidFill>
                <a:latin typeface="黑体" pitchFamily="49" charset="-122"/>
                <a:ea typeface="黑体" pitchFamily="49" charset="-122"/>
              </a:rPr>
              <a:t>碳小车避障行驶</a:t>
            </a:r>
          </a:p>
          <a:p>
            <a:pPr>
              <a:lnSpc>
                <a:spcPct val="150000"/>
              </a:lnSpc>
            </a:pPr>
            <a:r>
              <a:rPr lang="zh-CN" altLang="en-US" sz="2000" dirty="0"/>
              <a:t>用装配调试完成的小车，再次进行避障行驶竞赛，规则分别</a:t>
            </a:r>
            <a:r>
              <a:rPr lang="zh-CN" altLang="en-US" sz="2000" dirty="0" smtClean="0"/>
              <a:t>同淘汰赛。</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1676</TotalTime>
  <Words>2778</Words>
  <Application>Microsoft Office PowerPoint</Application>
  <PresentationFormat>全屏显示(4:3)</PresentationFormat>
  <Paragraphs>203</Paragraphs>
  <Slides>28</Slides>
  <Notes>0</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Blends</vt:lpstr>
      <vt:lpstr>幻灯片 1</vt:lpstr>
      <vt:lpstr>幻灯片 2</vt:lpstr>
      <vt:lpstr>一、无碳小车</vt:lpstr>
      <vt:lpstr>一、无碳小车</vt:lpstr>
      <vt:lpstr>一、无碳小车</vt:lpstr>
      <vt:lpstr>一、无碳小车</vt:lpstr>
      <vt:lpstr>一、无碳小车</vt:lpstr>
      <vt:lpstr>一、无碳小车</vt:lpstr>
      <vt:lpstr>一、无碳小车</vt:lpstr>
      <vt:lpstr>一、无碳小车</vt:lpstr>
      <vt:lpstr>一、无碳小车</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二、智能物料搬运机器人</vt:lpstr>
      <vt:lpstr>幻灯片 28</vt:lpstr>
    </vt:vector>
  </TitlesOfParts>
  <Company>Microsoft 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第三届全国大学生工程训练综合能力竞赛</dc:title>
  <dc:creator>User</dc:creator>
  <cp:lastModifiedBy>dell.pc</cp:lastModifiedBy>
  <cp:revision>134</cp:revision>
  <dcterms:created xsi:type="dcterms:W3CDTF">2012-11-13T12:10:41Z</dcterms:created>
  <dcterms:modified xsi:type="dcterms:W3CDTF">2018-09-05T04:57:05Z</dcterms:modified>
</cp:coreProperties>
</file>